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32"/>
  </p:notesMasterIdLst>
  <p:handoutMasterIdLst>
    <p:handoutMasterId r:id="rId33"/>
  </p:handoutMasterIdLst>
  <p:sldIdLst>
    <p:sldId id="256" r:id="rId2"/>
    <p:sldId id="281" r:id="rId3"/>
    <p:sldId id="258" r:id="rId4"/>
    <p:sldId id="282" r:id="rId5"/>
    <p:sldId id="259" r:id="rId6"/>
    <p:sldId id="283" r:id="rId7"/>
    <p:sldId id="260" r:id="rId8"/>
    <p:sldId id="261" r:id="rId9"/>
    <p:sldId id="262" r:id="rId10"/>
    <p:sldId id="263" r:id="rId11"/>
    <p:sldId id="285" r:id="rId12"/>
    <p:sldId id="264" r:id="rId13"/>
    <p:sldId id="266" r:id="rId14"/>
    <p:sldId id="267" r:id="rId15"/>
    <p:sldId id="268" r:id="rId16"/>
    <p:sldId id="269" r:id="rId17"/>
    <p:sldId id="286" r:id="rId18"/>
    <p:sldId id="270" r:id="rId19"/>
    <p:sldId id="271" r:id="rId20"/>
    <p:sldId id="272" r:id="rId21"/>
    <p:sldId id="273" r:id="rId22"/>
    <p:sldId id="274" r:id="rId23"/>
    <p:sldId id="275" r:id="rId24"/>
    <p:sldId id="287" r:id="rId25"/>
    <p:sldId id="276" r:id="rId26"/>
    <p:sldId id="288" r:id="rId27"/>
    <p:sldId id="277" r:id="rId28"/>
    <p:sldId id="289" r:id="rId29"/>
    <p:sldId id="278" r:id="rId30"/>
    <p:sldId id="280" r:id="rId31"/>
  </p:sldIdLst>
  <p:sldSz cx="9144000" cy="6858000" type="screen4x3"/>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356D6B"/>
    <a:srgbClr val="FFFFFF"/>
    <a:srgbClr val="4B6D6B"/>
    <a:srgbClr val="59817E"/>
    <a:srgbClr val="002A2A"/>
    <a:srgbClr val="FC6060"/>
    <a:srgbClr val="FF5050"/>
    <a:srgbClr val="538ACA"/>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93" autoAdjust="0"/>
    <p:restoredTop sz="89964" autoAdjust="0"/>
  </p:normalViewPr>
  <p:slideViewPr>
    <p:cSldViewPr>
      <p:cViewPr>
        <p:scale>
          <a:sx n="89" d="100"/>
          <a:sy n="89" d="100"/>
        </p:scale>
        <p:origin x="-660"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8" d="100"/>
          <a:sy n="68" d="100"/>
        </p:scale>
        <p:origin x="2246"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4BF0B1BC-121B-4B6E-B4A5-A9068EBB9DDB}" type="datetimeFigureOut">
              <a:rPr lang="en-US" smtClean="0"/>
              <a:t>8/31/2015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A71CFFF9-E1D9-44E0-B21F-43BF991BCA83}" type="slidenum">
              <a:rPr lang="en-US" smtClean="0"/>
              <a:t>‹#›</a:t>
            </a:fld>
            <a:endParaRPr lang="en-US" dirty="0"/>
          </a:p>
        </p:txBody>
      </p:sp>
    </p:spTree>
    <p:extLst>
      <p:ext uri="{BB962C8B-B14F-4D97-AF65-F5344CB8AC3E}">
        <p14:creationId xmlns:p14="http://schemas.microsoft.com/office/powerpoint/2010/main" val="970528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A61AC7DB-0331-4D23-A3D1-74868410F78E}" type="datetimeFigureOut">
              <a:rPr lang="en-US" smtClean="0"/>
              <a:t>8/31/2015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3D2FFECA-EC3B-4F2A-845A-98C153751141}" type="slidenum">
              <a:rPr lang="en-US" smtClean="0"/>
              <a:t>‹#›</a:t>
            </a:fld>
            <a:endParaRPr lang="en-US" dirty="0"/>
          </a:p>
        </p:txBody>
      </p:sp>
    </p:spTree>
    <p:extLst>
      <p:ext uri="{BB962C8B-B14F-4D97-AF65-F5344CB8AC3E}">
        <p14:creationId xmlns:p14="http://schemas.microsoft.com/office/powerpoint/2010/main" val="109143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FFECA-EC3B-4F2A-845A-98C153751141}" type="slidenum">
              <a:rPr lang="en-US" smtClean="0"/>
              <a:t>1</a:t>
            </a:fld>
            <a:endParaRPr lang="en-US" dirty="0"/>
          </a:p>
        </p:txBody>
      </p:sp>
    </p:spTree>
    <p:extLst>
      <p:ext uri="{BB962C8B-B14F-4D97-AF65-F5344CB8AC3E}">
        <p14:creationId xmlns:p14="http://schemas.microsoft.com/office/powerpoint/2010/main" val="1497583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12.9 Photosynthesis and chemosynthesis. </a:t>
            </a:r>
          </a:p>
          <a:p>
            <a:r>
              <a:rPr lang="en-US" sz="1200" b="0" i="0" u="none" strike="noStrike" kern="1200" baseline="0" dirty="0" smtClean="0">
                <a:solidFill>
                  <a:schemeClr val="tx1"/>
                </a:solidFill>
                <a:latin typeface="Arial" pitchFamily="34" charset="0"/>
                <a:ea typeface="+mn-ea"/>
                <a:cs typeface="Arial" pitchFamily="34" charset="0"/>
              </a:rPr>
              <a:t>a) In photosynthesis, energy from sunlight is used to bond six separate carbon atoms (derived from carbon dioxide) into a single energy-rich six-carbon molecule—the sugar glucose—here represented as (CH2O)x. The pigment chlorophyll absorbs and briefly stores the light energy needed to drive the reactions. Water is broken down in the process, and oxygen is released.</a:t>
            </a:r>
          </a:p>
          <a:p>
            <a:r>
              <a:rPr lang="en-US" sz="1200" i="1" kern="1200" dirty="0" smtClean="0">
                <a:solidFill>
                  <a:schemeClr val="tx1"/>
                </a:solidFill>
                <a:effectLst/>
                <a:latin typeface="Arial" pitchFamily="34" charset="0"/>
                <a:ea typeface="+mn-ea"/>
                <a:cs typeface="Arial" pitchFamily="34" charset="0"/>
              </a:rPr>
              <a:t>© Cengage Learning</a:t>
            </a:r>
            <a:r>
              <a:rPr lang="en-US" sz="1200" i="1" kern="1200" baseline="0" dirty="0" smtClean="0">
                <a:solidFill>
                  <a:schemeClr val="tx1"/>
                </a:solidFill>
                <a:effectLst/>
                <a:latin typeface="Arial" pitchFamily="34" charset="0"/>
                <a:ea typeface="+mn-ea"/>
                <a:cs typeface="Arial" pitchFamily="34" charset="0"/>
              </a:rPr>
              <a:t> 2015</a:t>
            </a:r>
            <a:endParaRPr lang="en-US" altLang="en-US" dirty="0" smtClean="0"/>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1pPr>
            <a:lvl2pPr marL="742950" indent="-28575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2pPr>
            <a:lvl3pPr marL="11430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3pPr>
            <a:lvl4pPr marL="16002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4pPr>
            <a:lvl5pPr marL="20574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5pPr>
            <a:lvl6pPr marL="25146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6pPr>
            <a:lvl7pPr marL="29718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7pPr>
            <a:lvl8pPr marL="34290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8pPr>
            <a:lvl9pPr marL="38862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9pPr>
          </a:lstStyle>
          <a:p>
            <a:pPr>
              <a:lnSpc>
                <a:spcPct val="100000"/>
              </a:lnSpc>
              <a:spcBef>
                <a:spcPct val="0"/>
              </a:spcBef>
              <a:buClrTx/>
              <a:buSzTx/>
              <a:buFontTx/>
              <a:buNone/>
            </a:pPr>
            <a:fld id="{D21969E2-75D8-49B5-834D-CA5C3E048A1D}" type="slidenum">
              <a:rPr lang="en-US" altLang="en-US" sz="1200">
                <a:latin typeface="Times New Roman" pitchFamily="18" charset="0"/>
              </a:rPr>
              <a:pPr>
                <a:lnSpc>
                  <a:spcPct val="100000"/>
                </a:lnSpc>
                <a:spcBef>
                  <a:spcPct val="0"/>
                </a:spcBef>
                <a:buClrTx/>
                <a:buSzTx/>
                <a:buFontTx/>
                <a:buNone/>
              </a:pPr>
              <a:t>10</a:t>
            </a:fld>
            <a:endParaRPr lang="en-US" altLang="en-US" sz="1200" dirty="0">
              <a:latin typeface="Times New Roman" pitchFamily="18" charset="0"/>
            </a:endParaRPr>
          </a:p>
        </p:txBody>
      </p:sp>
    </p:spTree>
    <p:extLst>
      <p:ext uri="{BB962C8B-B14F-4D97-AF65-F5344CB8AC3E}">
        <p14:creationId xmlns:p14="http://schemas.microsoft.com/office/powerpoint/2010/main" val="3481450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12.9 Photosynthesis and chemosynthesis. </a:t>
            </a:r>
          </a:p>
          <a:p>
            <a:r>
              <a:rPr lang="en-US" sz="1200" b="0" i="0" u="none" strike="noStrike" kern="1200" baseline="0" dirty="0" smtClean="0">
                <a:solidFill>
                  <a:schemeClr val="tx1"/>
                </a:solidFill>
                <a:latin typeface="Arial" pitchFamily="34" charset="0"/>
                <a:ea typeface="+mn-ea"/>
                <a:cs typeface="Arial" pitchFamily="34" charset="0"/>
              </a:rPr>
              <a:t>b) A form of chemosynthesis. In this example, 6 molecules of carbon dioxide combine with 6 molecules of oxygen and 24 molecules of hydrogen sulfide to form glucose—(CH</a:t>
            </a:r>
            <a:r>
              <a:rPr lang="en-US" sz="1200" b="0" i="0" u="none" strike="noStrike" kern="1200" baseline="-25000" dirty="0" smtClean="0">
                <a:solidFill>
                  <a:schemeClr val="tx1"/>
                </a:solidFill>
                <a:latin typeface="Arial" pitchFamily="34" charset="0"/>
                <a:ea typeface="+mn-ea"/>
                <a:cs typeface="Arial" pitchFamily="34" charset="0"/>
              </a:rPr>
              <a:t>2</a:t>
            </a:r>
            <a:r>
              <a:rPr lang="en-US" sz="1200" b="0" i="0" u="none" strike="noStrike" kern="1200" baseline="0" dirty="0" smtClean="0">
                <a:solidFill>
                  <a:schemeClr val="tx1"/>
                </a:solidFill>
                <a:latin typeface="Arial" pitchFamily="34" charset="0"/>
                <a:ea typeface="+mn-ea"/>
                <a:cs typeface="Arial" pitchFamily="34" charset="0"/>
              </a:rPr>
              <a:t>O)x. (Other products include molecules of sulfate and water.) The energy to bond carbon atoms into glucose comes from breaking the chemical bonds holding the sulfur and hydrogen atoms together in hydrogen sulfide.</a:t>
            </a:r>
          </a:p>
          <a:p>
            <a:r>
              <a:rPr lang="en-US" sz="1200" i="1" kern="1200" dirty="0" smtClean="0">
                <a:solidFill>
                  <a:schemeClr val="tx1"/>
                </a:solidFill>
                <a:effectLst/>
                <a:latin typeface="Arial" pitchFamily="34" charset="0"/>
                <a:ea typeface="+mn-ea"/>
                <a:cs typeface="Arial" pitchFamily="34" charset="0"/>
              </a:rPr>
              <a:t>© Cengage Learning</a:t>
            </a:r>
            <a:r>
              <a:rPr lang="en-US" sz="1200" i="1" kern="1200" baseline="0" dirty="0" smtClean="0">
                <a:solidFill>
                  <a:schemeClr val="tx1"/>
                </a:solidFill>
                <a:effectLst/>
                <a:latin typeface="Arial" pitchFamily="34" charset="0"/>
                <a:ea typeface="+mn-ea"/>
                <a:cs typeface="Arial" pitchFamily="34" charset="0"/>
              </a:rPr>
              <a:t> 2015</a:t>
            </a:r>
            <a:endParaRPr lang="en-US" altLang="en-US" dirty="0" smtClean="0"/>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1pPr>
            <a:lvl2pPr marL="742950" indent="-28575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2pPr>
            <a:lvl3pPr marL="11430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3pPr>
            <a:lvl4pPr marL="16002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4pPr>
            <a:lvl5pPr marL="20574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5pPr>
            <a:lvl6pPr marL="25146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6pPr>
            <a:lvl7pPr marL="29718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7pPr>
            <a:lvl8pPr marL="34290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8pPr>
            <a:lvl9pPr marL="38862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9pPr>
          </a:lstStyle>
          <a:p>
            <a:pPr>
              <a:lnSpc>
                <a:spcPct val="100000"/>
              </a:lnSpc>
              <a:spcBef>
                <a:spcPct val="0"/>
              </a:spcBef>
              <a:buClrTx/>
              <a:buSzTx/>
              <a:buFontTx/>
              <a:buNone/>
            </a:pPr>
            <a:fld id="{D21969E2-75D8-49B5-834D-CA5C3E048A1D}" type="slidenum">
              <a:rPr lang="en-US" altLang="en-US" sz="1200">
                <a:latin typeface="Times New Roman" pitchFamily="18" charset="0"/>
              </a:rPr>
              <a:pPr>
                <a:lnSpc>
                  <a:spcPct val="100000"/>
                </a:lnSpc>
                <a:spcBef>
                  <a:spcPct val="0"/>
                </a:spcBef>
                <a:buClrTx/>
                <a:buSzTx/>
                <a:buFontTx/>
                <a:buNone/>
              </a:pPr>
              <a:t>11</a:t>
            </a:fld>
            <a:endParaRPr lang="en-US" altLang="en-US" sz="1200" dirty="0">
              <a:latin typeface="Times New Roman" pitchFamily="18" charset="0"/>
            </a:endParaRPr>
          </a:p>
        </p:txBody>
      </p:sp>
    </p:spTree>
    <p:extLst>
      <p:ext uri="{BB962C8B-B14F-4D97-AF65-F5344CB8AC3E}">
        <p14:creationId xmlns:p14="http://schemas.microsoft.com/office/powerpoint/2010/main" val="1019715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12.10 The flow of energy through living systems. At each step, energy is degraded (that is, transformed into a less useful form).</a:t>
            </a:r>
          </a:p>
          <a:p>
            <a:r>
              <a:rPr lang="en-US" sz="1200" i="1" kern="1200" dirty="0" smtClean="0">
                <a:solidFill>
                  <a:schemeClr val="tx1"/>
                </a:solidFill>
                <a:effectLst/>
                <a:latin typeface="Arial" pitchFamily="34" charset="0"/>
                <a:ea typeface="+mn-ea"/>
                <a:cs typeface="Arial" pitchFamily="34" charset="0"/>
              </a:rPr>
              <a:t>© Cengage Learning</a:t>
            </a:r>
            <a:r>
              <a:rPr lang="en-US" sz="1200" i="1" kern="1200" baseline="0" dirty="0" smtClean="0">
                <a:solidFill>
                  <a:schemeClr val="tx1"/>
                </a:solidFill>
                <a:effectLst/>
                <a:latin typeface="Arial" pitchFamily="34" charset="0"/>
                <a:ea typeface="+mn-ea"/>
                <a:cs typeface="Arial" pitchFamily="34" charset="0"/>
              </a:rPr>
              <a:t> 2015</a:t>
            </a:r>
            <a:endParaRPr lang="en-US" altLang="en-US" dirty="0" smtClean="0"/>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1pPr>
            <a:lvl2pPr marL="742950" indent="-28575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2pPr>
            <a:lvl3pPr marL="11430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3pPr>
            <a:lvl4pPr marL="16002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4pPr>
            <a:lvl5pPr marL="20574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5pPr>
            <a:lvl6pPr marL="25146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6pPr>
            <a:lvl7pPr marL="29718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7pPr>
            <a:lvl8pPr marL="34290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8pPr>
            <a:lvl9pPr marL="38862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9pPr>
          </a:lstStyle>
          <a:p>
            <a:pPr>
              <a:lnSpc>
                <a:spcPct val="100000"/>
              </a:lnSpc>
              <a:spcBef>
                <a:spcPct val="0"/>
              </a:spcBef>
              <a:buClrTx/>
              <a:buSzTx/>
              <a:buFontTx/>
              <a:buNone/>
            </a:pPr>
            <a:fld id="{BC08C4DE-EA02-49E6-BFC7-E961A662F456}" type="slidenum">
              <a:rPr lang="en-US" altLang="en-US" sz="1200">
                <a:latin typeface="Times New Roman" pitchFamily="18" charset="0"/>
              </a:rPr>
              <a:pPr>
                <a:lnSpc>
                  <a:spcPct val="100000"/>
                </a:lnSpc>
                <a:spcBef>
                  <a:spcPct val="0"/>
                </a:spcBef>
                <a:buClrTx/>
                <a:buSzTx/>
                <a:buFontTx/>
                <a:buNone/>
              </a:pPr>
              <a:t>12</a:t>
            </a:fld>
            <a:endParaRPr lang="en-US" altLang="en-US" sz="1200" dirty="0">
              <a:latin typeface="Times New Roman" pitchFamily="18" charset="0"/>
            </a:endParaRPr>
          </a:p>
        </p:txBody>
      </p:sp>
    </p:spTree>
    <p:extLst>
      <p:ext uri="{BB962C8B-B14F-4D97-AF65-F5344CB8AC3E}">
        <p14:creationId xmlns:p14="http://schemas.microsoft.com/office/powerpoint/2010/main" val="2189755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Plants</a:t>
            </a:r>
            <a:r>
              <a:rPr lang="en-US" baseline="0" dirty="0" smtClean="0"/>
              <a:t>, Algae, </a:t>
            </a:r>
            <a:r>
              <a:rPr lang="en-US" baseline="0" dirty="0" err="1" smtClean="0"/>
              <a:t>protists</a:t>
            </a:r>
            <a:r>
              <a:rPr lang="en-US" baseline="0" dirty="0" smtClean="0"/>
              <a:t> (phytoplankton and photosynthetic bacteria)</a:t>
            </a:r>
            <a:endParaRPr lang="en-US" dirty="0"/>
          </a:p>
        </p:txBody>
      </p:sp>
      <p:sp>
        <p:nvSpPr>
          <p:cNvPr id="4" name="Slide Number Placeholder 3"/>
          <p:cNvSpPr>
            <a:spLocks noGrp="1"/>
          </p:cNvSpPr>
          <p:nvPr>
            <p:ph type="sldNum" sz="quarter" idx="10"/>
          </p:nvPr>
        </p:nvSpPr>
        <p:spPr/>
        <p:txBody>
          <a:bodyPr/>
          <a:lstStyle/>
          <a:p>
            <a:fld id="{3D2FFECA-EC3B-4F2A-845A-98C153751141}" type="slidenum">
              <a:rPr lang="en-US" smtClean="0"/>
              <a:t>13</a:t>
            </a:fld>
            <a:endParaRPr lang="en-US" dirty="0"/>
          </a:p>
        </p:txBody>
      </p:sp>
    </p:spTree>
    <p:extLst>
      <p:ext uri="{BB962C8B-B14F-4D97-AF65-F5344CB8AC3E}">
        <p14:creationId xmlns:p14="http://schemas.microsoft.com/office/powerpoint/2010/main" val="1593023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12.11 Expressions of oceanic productivity. </a:t>
            </a:r>
          </a:p>
          <a:p>
            <a:r>
              <a:rPr lang="en-US" sz="1200" b="0" i="0" u="none" strike="noStrike" kern="1200" baseline="0" dirty="0" smtClean="0">
                <a:solidFill>
                  <a:schemeClr val="tx1"/>
                </a:solidFill>
                <a:latin typeface="Arial" pitchFamily="34" charset="0"/>
                <a:ea typeface="+mn-ea"/>
                <a:cs typeface="Arial" pitchFamily="34" charset="0"/>
              </a:rPr>
              <a:t>a) Oceanic productivity—the incorporation of carbon atoms into carbohydrates—is measured in grams of carbon bound into carbohydrates per square meter of ocean surface area per year (gC/m2/yr).</a:t>
            </a:r>
            <a:endParaRPr lang="en-US" altLang="en-US" dirty="0" smtClean="0"/>
          </a:p>
          <a:p>
            <a:r>
              <a:rPr lang="en-US" sz="1200" i="1" kern="1200" dirty="0" smtClean="0">
                <a:solidFill>
                  <a:schemeClr val="tx1"/>
                </a:solidFill>
                <a:effectLst/>
                <a:latin typeface="Arial" pitchFamily="34" charset="0"/>
                <a:ea typeface="+mn-ea"/>
                <a:cs typeface="Arial" pitchFamily="34" charset="0"/>
              </a:rPr>
              <a:t>© Cengage Learning</a:t>
            </a:r>
            <a:r>
              <a:rPr lang="en-US" sz="1200" i="1" kern="1200" baseline="0" dirty="0" smtClean="0">
                <a:solidFill>
                  <a:schemeClr val="tx1"/>
                </a:solidFill>
                <a:effectLst/>
                <a:latin typeface="Arial" pitchFamily="34" charset="0"/>
                <a:ea typeface="+mn-ea"/>
                <a:cs typeface="Arial" pitchFamily="34" charset="0"/>
              </a:rPr>
              <a:t> 2015</a:t>
            </a:r>
            <a:endParaRPr lang="en-US" altLang="en-US" dirty="0" smtClean="0"/>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1pPr>
            <a:lvl2pPr marL="742950" indent="-28575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2pPr>
            <a:lvl3pPr marL="11430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3pPr>
            <a:lvl4pPr marL="16002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4pPr>
            <a:lvl5pPr marL="20574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5pPr>
            <a:lvl6pPr marL="25146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6pPr>
            <a:lvl7pPr marL="29718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7pPr>
            <a:lvl8pPr marL="34290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8pPr>
            <a:lvl9pPr marL="38862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9pPr>
          </a:lstStyle>
          <a:p>
            <a:pPr>
              <a:lnSpc>
                <a:spcPct val="100000"/>
              </a:lnSpc>
              <a:spcBef>
                <a:spcPct val="0"/>
              </a:spcBef>
              <a:buClrTx/>
              <a:buSzTx/>
              <a:buFontTx/>
              <a:buNone/>
            </a:pPr>
            <a:fld id="{A4E4038F-DB63-4E88-9398-AEFC58B4F951}" type="slidenum">
              <a:rPr lang="en-US" altLang="en-US" sz="1200">
                <a:latin typeface="Times New Roman" pitchFamily="18" charset="0"/>
              </a:rPr>
              <a:pPr>
                <a:lnSpc>
                  <a:spcPct val="100000"/>
                </a:lnSpc>
                <a:spcBef>
                  <a:spcPct val="0"/>
                </a:spcBef>
                <a:buClrTx/>
                <a:buSzTx/>
                <a:buFontTx/>
                <a:buNone/>
              </a:pPr>
              <a:t>14</a:t>
            </a:fld>
            <a:endParaRPr lang="en-US" altLang="en-US" sz="1200" dirty="0">
              <a:latin typeface="Times New Roman" pitchFamily="18" charset="0"/>
            </a:endParaRPr>
          </a:p>
        </p:txBody>
      </p:sp>
    </p:spTree>
    <p:extLst>
      <p:ext uri="{BB962C8B-B14F-4D97-AF65-F5344CB8AC3E}">
        <p14:creationId xmlns:p14="http://schemas.microsoft.com/office/powerpoint/2010/main" val="1792409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12.12 Oceanic productivity can be observed from space. NASA’s SeaWiFS satellite, launched in 1997, can detect the amount of chlorophyll in ocean surface water. Chlorophyll content provides an estimate of productivity. Red, yellow, and green areas indicate high primary productivity; blue areas indicate low productivity. This image was derived from measurements made between September 1997 and August 1998.</a:t>
            </a: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1pPr>
            <a:lvl2pPr marL="742950" indent="-28575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2pPr>
            <a:lvl3pPr marL="11430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3pPr>
            <a:lvl4pPr marL="16002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4pPr>
            <a:lvl5pPr marL="20574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5pPr>
            <a:lvl6pPr marL="25146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6pPr>
            <a:lvl7pPr marL="29718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7pPr>
            <a:lvl8pPr marL="34290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8pPr>
            <a:lvl9pPr marL="38862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9pPr>
          </a:lstStyle>
          <a:p>
            <a:pPr>
              <a:lnSpc>
                <a:spcPct val="100000"/>
              </a:lnSpc>
              <a:spcBef>
                <a:spcPct val="0"/>
              </a:spcBef>
              <a:buClrTx/>
              <a:buSzTx/>
              <a:buFontTx/>
              <a:buNone/>
            </a:pPr>
            <a:fld id="{EE04D86F-F6E7-4B69-A14B-3A3C7115D7BE}" type="slidenum">
              <a:rPr lang="en-US" altLang="en-US" sz="1200">
                <a:latin typeface="Times New Roman" pitchFamily="18" charset="0"/>
              </a:rPr>
              <a:pPr>
                <a:lnSpc>
                  <a:spcPct val="100000"/>
                </a:lnSpc>
                <a:spcBef>
                  <a:spcPct val="0"/>
                </a:spcBef>
                <a:buClrTx/>
                <a:buSzTx/>
                <a:buFontTx/>
                <a:buNone/>
              </a:pPr>
              <a:t>15</a:t>
            </a:fld>
            <a:endParaRPr lang="en-US" altLang="en-US" sz="1200" dirty="0">
              <a:latin typeface="Times New Roman" pitchFamily="18" charset="0"/>
            </a:endParaRPr>
          </a:p>
        </p:txBody>
      </p:sp>
    </p:spTree>
    <p:extLst>
      <p:ext uri="{BB962C8B-B14F-4D97-AF65-F5344CB8AC3E}">
        <p14:creationId xmlns:p14="http://schemas.microsoft.com/office/powerpoint/2010/main" val="1995161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FFECA-EC3B-4F2A-845A-98C153751141}" type="slidenum">
              <a:rPr lang="en-US" smtClean="0"/>
              <a:t>16</a:t>
            </a:fld>
            <a:endParaRPr lang="en-US" dirty="0"/>
          </a:p>
        </p:txBody>
      </p:sp>
    </p:spTree>
    <p:extLst>
      <p:ext uri="{BB962C8B-B14F-4D97-AF65-F5344CB8AC3E}">
        <p14:creationId xmlns:p14="http://schemas.microsoft.com/office/powerpoint/2010/main" val="1470851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FFECA-EC3B-4F2A-845A-98C153751141}" type="slidenum">
              <a:rPr lang="en-US" smtClean="0"/>
              <a:t>17</a:t>
            </a:fld>
            <a:endParaRPr lang="en-US" dirty="0"/>
          </a:p>
        </p:txBody>
      </p:sp>
    </p:spTree>
    <p:extLst>
      <p:ext uri="{BB962C8B-B14F-4D97-AF65-F5344CB8AC3E}">
        <p14:creationId xmlns:p14="http://schemas.microsoft.com/office/powerpoint/2010/main" val="4275543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1pPr>
            <a:lvl2pPr marL="742950" indent="-28575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2pPr>
            <a:lvl3pPr marL="11430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3pPr>
            <a:lvl4pPr marL="16002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4pPr>
            <a:lvl5pPr marL="20574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5pPr>
            <a:lvl6pPr marL="25146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6pPr>
            <a:lvl7pPr marL="29718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7pPr>
            <a:lvl8pPr marL="34290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8pPr>
            <a:lvl9pPr marL="38862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9pPr>
          </a:lstStyle>
          <a:p>
            <a:pPr>
              <a:lnSpc>
                <a:spcPct val="100000"/>
              </a:lnSpc>
              <a:spcBef>
                <a:spcPct val="0"/>
              </a:spcBef>
              <a:buClrTx/>
              <a:buSzTx/>
              <a:buFontTx/>
              <a:buNone/>
            </a:pPr>
            <a:fld id="{EE6C23D3-52F3-452E-B246-35E78D824CB9}" type="slidenum">
              <a:rPr lang="en-US" altLang="en-US" sz="1200">
                <a:latin typeface="Times New Roman" pitchFamily="18" charset="0"/>
              </a:rPr>
              <a:pPr>
                <a:lnSpc>
                  <a:spcPct val="100000"/>
                </a:lnSpc>
                <a:spcBef>
                  <a:spcPct val="0"/>
                </a:spcBef>
                <a:buClrTx/>
                <a:buSzTx/>
                <a:buFontTx/>
                <a:buNone/>
              </a:pPr>
              <a:t>18</a:t>
            </a:fld>
            <a:endParaRPr lang="en-US" altLang="en-US" sz="1200" dirty="0">
              <a:latin typeface="Times New Roman" pitchFamily="18"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12.14 </a:t>
            </a:r>
            <a:r>
              <a:rPr lang="en-US" sz="1200" b="0" i="0" u="none" strike="noStrike" kern="1200" baseline="0" dirty="0" smtClean="0">
                <a:solidFill>
                  <a:schemeClr val="tx1"/>
                </a:solidFill>
                <a:latin typeface="Arial" pitchFamily="34" charset="0"/>
                <a:ea typeface="+mn-ea"/>
                <a:cs typeface="Arial" pitchFamily="34" charset="0"/>
              </a:rPr>
              <a:t>generalized trophic pyramid. How many kilograms of primary producers are necessary to maintain 1 kilogram of tuna, a top carnivore? What is required for an average tuna sandwich? Using the trophic pyramid model shown here, you can see that 1 kilogram of tuna at the fifth trophic level (the fifth feeding step of the pyramid) is supported by 10 kilograms of midsize fish at the fourth, which, in turn, is supported by 100 kilograms of small fish at the third, which have fed on 1,000 kilograms of zooplankton (primary consumers) at the second, which have eaten 10,000 kilograms of phytoplankton (small autotrophs, primary producers) at the first. The quarter-pound tuna sandwich has a long and energetic history. (These figures have been rounded off to illustrate the general principle. The actual measurements are difficult to make and quite variable.)</a:t>
            </a:r>
          </a:p>
          <a:p>
            <a:r>
              <a:rPr lang="en-US" sz="1200" i="1" kern="1200" dirty="0" smtClean="0">
                <a:solidFill>
                  <a:schemeClr val="tx1"/>
                </a:solidFill>
                <a:effectLst/>
                <a:latin typeface="Arial" pitchFamily="34" charset="0"/>
                <a:ea typeface="+mn-ea"/>
                <a:cs typeface="Arial" pitchFamily="34" charset="0"/>
              </a:rPr>
              <a:t>© Cengage Learning</a:t>
            </a:r>
            <a:r>
              <a:rPr lang="en-US" sz="1200" i="1" kern="1200" baseline="0" dirty="0" smtClean="0">
                <a:solidFill>
                  <a:schemeClr val="tx1"/>
                </a:solidFill>
                <a:effectLst/>
                <a:latin typeface="Arial" pitchFamily="34" charset="0"/>
                <a:ea typeface="+mn-ea"/>
                <a:cs typeface="Arial" pitchFamily="34" charset="0"/>
              </a:rPr>
              <a:t> 2015</a:t>
            </a:r>
            <a:r>
              <a:rPr lang="en-US" altLang="en-US" dirty="0" smtClean="0"/>
              <a:t> </a:t>
            </a:r>
          </a:p>
        </p:txBody>
      </p:sp>
    </p:spTree>
    <p:extLst>
      <p:ext uri="{BB962C8B-B14F-4D97-AF65-F5344CB8AC3E}">
        <p14:creationId xmlns:p14="http://schemas.microsoft.com/office/powerpoint/2010/main" val="1841555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12.15 A simplified food web, illustrating the major trophic relations leading to an adult killer whale. The arrows show the direction of energy flow; the number on each arrow represents the trophic level at which the organism is feeding. Note that feeding relations are not as simple as one might assume from Figure 12.14. </a:t>
            </a:r>
          </a:p>
          <a:p>
            <a:r>
              <a:rPr lang="en-US" sz="1200" i="1" kern="1200" dirty="0" smtClean="0">
                <a:solidFill>
                  <a:schemeClr val="tx1"/>
                </a:solidFill>
                <a:effectLst/>
                <a:latin typeface="Arial" pitchFamily="34" charset="0"/>
                <a:ea typeface="+mn-ea"/>
                <a:cs typeface="Arial" pitchFamily="34" charset="0"/>
              </a:rPr>
              <a:t>© Cengage Learning</a:t>
            </a:r>
            <a:r>
              <a:rPr lang="en-US" sz="1200" i="1" kern="1200" baseline="0" dirty="0" smtClean="0">
                <a:solidFill>
                  <a:schemeClr val="tx1"/>
                </a:solidFill>
                <a:effectLst/>
                <a:latin typeface="Arial" pitchFamily="34" charset="0"/>
                <a:ea typeface="+mn-ea"/>
                <a:cs typeface="Arial" pitchFamily="34" charset="0"/>
              </a:rPr>
              <a:t> 2015</a:t>
            </a:r>
            <a:endParaRPr lang="en-US" altLang="en-US" dirty="0" smtClean="0"/>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1pPr>
            <a:lvl2pPr marL="742950" indent="-28575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2pPr>
            <a:lvl3pPr marL="11430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3pPr>
            <a:lvl4pPr marL="16002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4pPr>
            <a:lvl5pPr marL="20574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5pPr>
            <a:lvl6pPr marL="25146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6pPr>
            <a:lvl7pPr marL="29718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7pPr>
            <a:lvl8pPr marL="34290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8pPr>
            <a:lvl9pPr marL="38862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9pPr>
          </a:lstStyle>
          <a:p>
            <a:pPr>
              <a:lnSpc>
                <a:spcPct val="100000"/>
              </a:lnSpc>
              <a:spcBef>
                <a:spcPct val="0"/>
              </a:spcBef>
              <a:buClrTx/>
              <a:buSzTx/>
              <a:buFontTx/>
              <a:buNone/>
            </a:pPr>
            <a:fld id="{3F65B2B1-88A9-4C86-A75B-E307847DDD9A}" type="slidenum">
              <a:rPr lang="en-US" altLang="en-US" sz="1200">
                <a:latin typeface="Times New Roman" pitchFamily="18" charset="0"/>
              </a:rPr>
              <a:pPr>
                <a:lnSpc>
                  <a:spcPct val="100000"/>
                </a:lnSpc>
                <a:spcBef>
                  <a:spcPct val="0"/>
                </a:spcBef>
                <a:buClrTx/>
                <a:buSzTx/>
                <a:buFontTx/>
                <a:buNone/>
              </a:pPr>
              <a:t>19</a:t>
            </a:fld>
            <a:endParaRPr lang="en-US" altLang="en-US" sz="1200" dirty="0">
              <a:latin typeface="Times New Roman" pitchFamily="18" charset="0"/>
            </a:endParaRPr>
          </a:p>
        </p:txBody>
      </p:sp>
    </p:spTree>
    <p:extLst>
      <p:ext uri="{BB962C8B-B14F-4D97-AF65-F5344CB8AC3E}">
        <p14:creationId xmlns:p14="http://schemas.microsoft.com/office/powerpoint/2010/main" val="4104489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FFECA-EC3B-4F2A-845A-98C153751141}" type="slidenum">
              <a:rPr lang="en-US" smtClean="0"/>
              <a:t>2</a:t>
            </a:fld>
            <a:endParaRPr lang="en-US" dirty="0"/>
          </a:p>
        </p:txBody>
      </p:sp>
    </p:spTree>
    <p:extLst>
      <p:ext uri="{BB962C8B-B14F-4D97-AF65-F5344CB8AC3E}">
        <p14:creationId xmlns:p14="http://schemas.microsoft.com/office/powerpoint/2010/main" val="3914930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1pPr>
            <a:lvl2pPr marL="742950" indent="-28575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2pPr>
            <a:lvl3pPr marL="11430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3pPr>
            <a:lvl4pPr marL="16002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4pPr>
            <a:lvl5pPr marL="20574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5pPr>
            <a:lvl6pPr marL="25146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6pPr>
            <a:lvl7pPr marL="29718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7pPr>
            <a:lvl8pPr marL="34290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8pPr>
            <a:lvl9pPr marL="38862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9pPr>
          </a:lstStyle>
          <a:p>
            <a:pPr>
              <a:lnSpc>
                <a:spcPct val="100000"/>
              </a:lnSpc>
              <a:spcBef>
                <a:spcPct val="0"/>
              </a:spcBef>
              <a:buClrTx/>
              <a:buSzTx/>
              <a:buFontTx/>
              <a:buNone/>
            </a:pPr>
            <a:fld id="{F455CFF3-7980-4C8C-B69B-487085DF3425}" type="slidenum">
              <a:rPr lang="en-US" altLang="en-US" sz="1200">
                <a:latin typeface="Times New Roman" pitchFamily="18" charset="0"/>
              </a:rPr>
              <a:pPr>
                <a:lnSpc>
                  <a:spcPct val="100000"/>
                </a:lnSpc>
                <a:spcBef>
                  <a:spcPct val="0"/>
                </a:spcBef>
                <a:buClrTx/>
                <a:buSzTx/>
                <a:buFontTx/>
                <a:buNone/>
              </a:pPr>
              <a:t>20</a:t>
            </a:fld>
            <a:endParaRPr lang="en-US" altLang="en-US" sz="1200" dirty="0">
              <a:latin typeface="Times New Roman" pitchFamily="18"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19489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1pPr>
            <a:lvl2pPr marL="742950" indent="-28575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2pPr>
            <a:lvl3pPr marL="11430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3pPr>
            <a:lvl4pPr marL="16002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4pPr>
            <a:lvl5pPr marL="20574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5pPr>
            <a:lvl6pPr marL="25146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6pPr>
            <a:lvl7pPr marL="29718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7pPr>
            <a:lvl8pPr marL="34290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8pPr>
            <a:lvl9pPr marL="38862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9pPr>
          </a:lstStyle>
          <a:p>
            <a:pPr>
              <a:lnSpc>
                <a:spcPct val="100000"/>
              </a:lnSpc>
              <a:spcBef>
                <a:spcPct val="0"/>
              </a:spcBef>
              <a:buClrTx/>
              <a:buSzTx/>
              <a:buFontTx/>
              <a:buNone/>
            </a:pPr>
            <a:fld id="{2053D642-1C35-40A0-AD18-9F7A7E0658F5}" type="slidenum">
              <a:rPr lang="en-US" altLang="en-US" sz="1200">
                <a:latin typeface="Times New Roman" pitchFamily="18" charset="0"/>
              </a:rPr>
              <a:pPr>
                <a:lnSpc>
                  <a:spcPct val="100000"/>
                </a:lnSpc>
                <a:spcBef>
                  <a:spcPct val="0"/>
                </a:spcBef>
                <a:buClrTx/>
                <a:buSzTx/>
                <a:buFontTx/>
                <a:buNone/>
              </a:pPr>
              <a:t>21</a:t>
            </a:fld>
            <a:endParaRPr lang="en-US" altLang="en-US" sz="1200" dirty="0">
              <a:latin typeface="Times New Roman" pitchFamily="18"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689651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12.1 Penetration of light into the ocean. </a:t>
            </a:r>
          </a:p>
          <a:p>
            <a:r>
              <a:rPr lang="en-US" sz="1200" b="0" i="0" u="none" strike="noStrike" kern="1200" baseline="0" dirty="0" smtClean="0">
                <a:solidFill>
                  <a:schemeClr val="tx1"/>
                </a:solidFill>
                <a:latin typeface="Arial" pitchFamily="34" charset="0"/>
                <a:ea typeface="+mn-ea"/>
                <a:cs typeface="Arial" pitchFamily="34" charset="0"/>
              </a:rPr>
              <a:t>a) </a:t>
            </a:r>
            <a:r>
              <a:rPr lang="en-US" sz="1200" b="1" i="0" u="none" strike="noStrike" kern="1200" baseline="0" dirty="0" smtClean="0">
                <a:solidFill>
                  <a:schemeClr val="tx1"/>
                </a:solidFill>
                <a:latin typeface="Arial" pitchFamily="34" charset="0"/>
                <a:ea typeface="+mn-ea"/>
                <a:cs typeface="Arial" pitchFamily="34" charset="0"/>
              </a:rPr>
              <a:t>Clear, open ocean water </a:t>
            </a:r>
          </a:p>
          <a:p>
            <a:r>
              <a:rPr lang="en-US" sz="1200" b="0" i="0" u="none" strike="noStrike" kern="1200" baseline="0" dirty="0" smtClean="0">
                <a:solidFill>
                  <a:schemeClr val="tx1"/>
                </a:solidFill>
                <a:latin typeface="Arial" pitchFamily="34" charset="0"/>
                <a:ea typeface="+mn-ea"/>
                <a:cs typeface="Arial" pitchFamily="34" charset="0"/>
              </a:rPr>
              <a:t>In clear, open ocean water, sensitive instruments can detect light to a depth of 600 meters (2,000 feet).</a:t>
            </a:r>
            <a:endParaRPr lang="en-US" altLang="en-US" dirty="0" smtClean="0"/>
          </a:p>
          <a:p>
            <a:r>
              <a:rPr lang="en-US" sz="1200" b="0" i="0" u="none" strike="noStrike" kern="1200" baseline="0" dirty="0" smtClean="0">
                <a:solidFill>
                  <a:schemeClr val="tx1"/>
                </a:solidFill>
                <a:latin typeface="Arial" pitchFamily="34" charset="0"/>
                <a:ea typeface="+mn-ea"/>
                <a:cs typeface="Arial" pitchFamily="34" charset="0"/>
              </a:rPr>
              <a:t>b) </a:t>
            </a:r>
            <a:r>
              <a:rPr lang="en-US" sz="1200" b="1" i="0" u="none" strike="noStrike" kern="1200" baseline="0" dirty="0" smtClean="0">
                <a:solidFill>
                  <a:schemeClr val="tx1"/>
                </a:solidFill>
                <a:latin typeface="Arial" pitchFamily="34" charset="0"/>
                <a:ea typeface="+mn-ea"/>
                <a:cs typeface="Arial" pitchFamily="34" charset="0"/>
              </a:rPr>
              <a:t>Coastal ocean water</a:t>
            </a:r>
          </a:p>
          <a:p>
            <a:r>
              <a:rPr lang="en-US" sz="1200" b="0" i="0" u="none" strike="noStrike" kern="1200" baseline="0" dirty="0" smtClean="0">
                <a:solidFill>
                  <a:schemeClr val="tx1"/>
                </a:solidFill>
                <a:latin typeface="Arial" pitchFamily="34" charset="0"/>
                <a:ea typeface="+mn-ea"/>
                <a:cs typeface="Arial" pitchFamily="34" charset="0"/>
              </a:rPr>
              <a:t>Because of the suspended particles often present in coastal waters, light cannot penetrate so far—about 100 meters (330 feet) is typical. The sunlit upper zone is called the </a:t>
            </a:r>
            <a:r>
              <a:rPr lang="en-US" sz="1200" b="0" i="1" u="none" strike="noStrike" kern="1200" baseline="0" dirty="0" smtClean="0">
                <a:solidFill>
                  <a:schemeClr val="tx1"/>
                </a:solidFill>
                <a:latin typeface="Arial" pitchFamily="34" charset="0"/>
                <a:ea typeface="+mn-ea"/>
                <a:cs typeface="Arial" pitchFamily="34" charset="0"/>
              </a:rPr>
              <a:t>photic zone</a:t>
            </a:r>
            <a:r>
              <a:rPr lang="en-US" sz="1200" b="0" i="0" u="none" strike="noStrike" kern="1200" baseline="0" dirty="0" smtClean="0">
                <a:solidFill>
                  <a:schemeClr val="tx1"/>
                </a:solidFill>
                <a:latin typeface="Arial" pitchFamily="34" charset="0"/>
                <a:ea typeface="+mn-ea"/>
                <a:cs typeface="Arial" pitchFamily="34" charset="0"/>
              </a:rPr>
              <a:t>. The dark ocean beneath is called the </a:t>
            </a:r>
            <a:r>
              <a:rPr lang="en-US" sz="1200" b="0" i="1" u="none" strike="noStrike" kern="1200" baseline="0" dirty="0" smtClean="0">
                <a:solidFill>
                  <a:schemeClr val="tx1"/>
                </a:solidFill>
                <a:latin typeface="Arial" pitchFamily="34" charset="0"/>
                <a:ea typeface="+mn-ea"/>
                <a:cs typeface="Arial" pitchFamily="34" charset="0"/>
              </a:rPr>
              <a:t>aphotic zone</a:t>
            </a:r>
            <a:r>
              <a:rPr lang="en-US" sz="1200" b="0" i="0" u="none" strike="noStrike" kern="1200" baseline="0" dirty="0" smtClean="0">
                <a:solidFill>
                  <a:schemeClr val="tx1"/>
                </a:solidFill>
                <a:latin typeface="Arial" pitchFamily="34" charset="0"/>
                <a:ea typeface="+mn-ea"/>
                <a:cs typeface="Arial" pitchFamily="34" charset="0"/>
              </a:rPr>
              <a:t>.</a:t>
            </a:r>
            <a:endParaRPr lang="en-US" altLang="en-US" dirty="0" smtClean="0"/>
          </a:p>
          <a:p>
            <a:r>
              <a:rPr lang="en-US" sz="1200" i="1" kern="1200" dirty="0" smtClean="0">
                <a:solidFill>
                  <a:schemeClr val="tx1"/>
                </a:solidFill>
                <a:effectLst/>
                <a:latin typeface="Arial" pitchFamily="34" charset="0"/>
                <a:ea typeface="+mn-ea"/>
                <a:cs typeface="Arial" pitchFamily="34" charset="0"/>
              </a:rPr>
              <a:t>© Cengage Learning</a:t>
            </a:r>
            <a:r>
              <a:rPr lang="en-US" sz="1200" i="1" kern="1200" baseline="0" dirty="0" smtClean="0">
                <a:solidFill>
                  <a:schemeClr val="tx1"/>
                </a:solidFill>
                <a:effectLst/>
                <a:latin typeface="Arial" pitchFamily="34" charset="0"/>
                <a:ea typeface="+mn-ea"/>
                <a:cs typeface="Arial" pitchFamily="34" charset="0"/>
              </a:rPr>
              <a:t> 2015</a:t>
            </a:r>
            <a:endParaRPr lang="en-US" altLang="en-US" dirty="0" smtClean="0"/>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1pPr>
            <a:lvl2pPr marL="742950" indent="-28575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2pPr>
            <a:lvl3pPr marL="11430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3pPr>
            <a:lvl4pPr marL="16002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4pPr>
            <a:lvl5pPr marL="20574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5pPr>
            <a:lvl6pPr marL="25146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6pPr>
            <a:lvl7pPr marL="29718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7pPr>
            <a:lvl8pPr marL="34290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8pPr>
            <a:lvl9pPr marL="38862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9pPr>
          </a:lstStyle>
          <a:p>
            <a:pPr>
              <a:lnSpc>
                <a:spcPct val="100000"/>
              </a:lnSpc>
              <a:spcBef>
                <a:spcPct val="0"/>
              </a:spcBef>
              <a:buClrTx/>
              <a:buSzTx/>
              <a:buFontTx/>
              <a:buNone/>
            </a:pPr>
            <a:fld id="{CCA62FAE-2D12-42FD-ACF0-ED0DD714DA10}" type="slidenum">
              <a:rPr lang="en-US" altLang="en-US" sz="1200">
                <a:latin typeface="Times New Roman" pitchFamily="18" charset="0"/>
              </a:rPr>
              <a:pPr>
                <a:lnSpc>
                  <a:spcPct val="100000"/>
                </a:lnSpc>
                <a:spcBef>
                  <a:spcPct val="0"/>
                </a:spcBef>
                <a:buClrTx/>
                <a:buSzTx/>
                <a:buFontTx/>
                <a:buNone/>
              </a:pPr>
              <a:t>22</a:t>
            </a:fld>
            <a:endParaRPr lang="en-US" altLang="en-US" sz="1200" dirty="0">
              <a:latin typeface="Times New Roman" pitchFamily="18" charset="0"/>
            </a:endParaRPr>
          </a:p>
        </p:txBody>
      </p:sp>
    </p:spTree>
    <p:extLst>
      <p:ext uri="{BB962C8B-B14F-4D97-AF65-F5344CB8AC3E}">
        <p14:creationId xmlns:p14="http://schemas.microsoft.com/office/powerpoint/2010/main" val="2633680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1pPr>
            <a:lvl2pPr marL="742950" indent="-28575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2pPr>
            <a:lvl3pPr marL="11430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3pPr>
            <a:lvl4pPr marL="16002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4pPr>
            <a:lvl5pPr marL="20574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5pPr>
            <a:lvl6pPr marL="25146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6pPr>
            <a:lvl7pPr marL="29718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7pPr>
            <a:lvl8pPr marL="34290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8pPr>
            <a:lvl9pPr marL="38862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9pPr>
          </a:lstStyle>
          <a:p>
            <a:pPr>
              <a:lnSpc>
                <a:spcPct val="100000"/>
              </a:lnSpc>
              <a:spcBef>
                <a:spcPct val="0"/>
              </a:spcBef>
              <a:buClrTx/>
              <a:buSzTx/>
              <a:buFontTx/>
              <a:buNone/>
            </a:pPr>
            <a:fld id="{A9BB198E-A8EC-415B-AC64-FAEE740A011C}" type="slidenum">
              <a:rPr lang="en-US" altLang="en-US" sz="1200">
                <a:latin typeface="Times New Roman" pitchFamily="18" charset="0"/>
              </a:rPr>
              <a:pPr>
                <a:lnSpc>
                  <a:spcPct val="100000"/>
                </a:lnSpc>
                <a:spcBef>
                  <a:spcPct val="0"/>
                </a:spcBef>
                <a:buClrTx/>
                <a:buSzTx/>
                <a:buFontTx/>
                <a:buNone/>
              </a:pPr>
              <a:t>23</a:t>
            </a:fld>
            <a:endParaRPr lang="en-US" altLang="en-US" sz="1200" dirty="0">
              <a:latin typeface="Times New Roman" pitchFamily="18"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644423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1pPr>
            <a:lvl2pPr marL="742950" indent="-28575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2pPr>
            <a:lvl3pPr marL="11430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3pPr>
            <a:lvl4pPr marL="16002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4pPr>
            <a:lvl5pPr marL="20574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5pPr>
            <a:lvl6pPr marL="25146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6pPr>
            <a:lvl7pPr marL="29718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7pPr>
            <a:lvl8pPr marL="34290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8pPr>
            <a:lvl9pPr marL="38862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9pPr>
          </a:lstStyle>
          <a:p>
            <a:pPr>
              <a:lnSpc>
                <a:spcPct val="100000"/>
              </a:lnSpc>
              <a:spcBef>
                <a:spcPct val="0"/>
              </a:spcBef>
              <a:buClrTx/>
              <a:buSzTx/>
              <a:buFontTx/>
              <a:buNone/>
            </a:pPr>
            <a:fld id="{A9BB198E-A8EC-415B-AC64-FAEE740A011C}" type="slidenum">
              <a:rPr lang="en-US" altLang="en-US" sz="1200">
                <a:latin typeface="Times New Roman" pitchFamily="18" charset="0"/>
              </a:rPr>
              <a:pPr>
                <a:lnSpc>
                  <a:spcPct val="100000"/>
                </a:lnSpc>
                <a:spcBef>
                  <a:spcPct val="0"/>
                </a:spcBef>
                <a:buClrTx/>
                <a:buSzTx/>
                <a:buFontTx/>
                <a:buNone/>
              </a:pPr>
              <a:t>24</a:t>
            </a:fld>
            <a:endParaRPr lang="en-US" altLang="en-US" sz="1200" dirty="0">
              <a:latin typeface="Times New Roman" pitchFamily="18"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12.17 T</a:t>
            </a:r>
            <a:r>
              <a:rPr lang="en-US" sz="1200" b="0" i="0" u="none" strike="noStrike" kern="1200" baseline="0" dirty="0" smtClean="0">
                <a:solidFill>
                  <a:schemeClr val="tx1"/>
                </a:solidFill>
                <a:latin typeface="Arial" pitchFamily="34" charset="0"/>
                <a:ea typeface="+mn-ea"/>
                <a:cs typeface="Arial" pitchFamily="34" charset="0"/>
              </a:rPr>
              <a:t>he upper, sunlit zone of the ocean is known as the photic zone. In the euphotic zone, there is enough light for photosynthesis. Below that depth, in the disphotic zone, light may be present, but not in adequate quantity for the photosynthetic production of glucose to exceed its consumption. The aphotic zone lies in permanent darkness. Most of the ocean is without sunlight </a:t>
            </a:r>
            <a:r>
              <a:rPr lang="en-US" sz="1200" b="0" i="1" u="none" strike="noStrike" kern="1200" baseline="0" dirty="0" smtClean="0">
                <a:solidFill>
                  <a:schemeClr val="tx1"/>
                </a:solidFill>
                <a:latin typeface="Arial" pitchFamily="34" charset="0"/>
                <a:ea typeface="+mn-ea"/>
                <a:cs typeface="Arial" pitchFamily="34" charset="0"/>
              </a:rPr>
              <a:t>all </a:t>
            </a:r>
            <a:r>
              <a:rPr lang="en-US" sz="1200" b="0" i="0" u="none" strike="noStrike" kern="1200" baseline="0" dirty="0" smtClean="0">
                <a:solidFill>
                  <a:schemeClr val="tx1"/>
                </a:solidFill>
                <a:latin typeface="Arial" pitchFamily="34" charset="0"/>
                <a:ea typeface="+mn-ea"/>
                <a:cs typeface="Arial" pitchFamily="34" charset="0"/>
              </a:rPr>
              <a:t>of the time, and all of it is dark </a:t>
            </a:r>
            <a:r>
              <a:rPr lang="en-US" sz="1200" b="0" i="1" u="none" strike="noStrike" kern="1200" baseline="0" dirty="0" smtClean="0">
                <a:solidFill>
                  <a:schemeClr val="tx1"/>
                </a:solidFill>
                <a:latin typeface="Arial" pitchFamily="34" charset="0"/>
                <a:ea typeface="+mn-ea"/>
                <a:cs typeface="Arial" pitchFamily="34" charset="0"/>
              </a:rPr>
              <a:t>some </a:t>
            </a:r>
            <a:r>
              <a:rPr lang="en-US" sz="1200" b="0" i="0" u="none" strike="noStrike" kern="1200" baseline="0" dirty="0" smtClean="0">
                <a:solidFill>
                  <a:schemeClr val="tx1"/>
                </a:solidFill>
                <a:latin typeface="Arial" pitchFamily="34" charset="0"/>
                <a:ea typeface="+mn-ea"/>
                <a:cs typeface="Arial" pitchFamily="34" charset="0"/>
              </a:rPr>
              <a:t>of the time.</a:t>
            </a:r>
            <a:r>
              <a:rPr lang="en-US" altLang="en-US" dirty="0" smtClean="0"/>
              <a:t> </a:t>
            </a:r>
          </a:p>
          <a:p>
            <a:r>
              <a:rPr lang="en-US" sz="1200" i="1" kern="1200" dirty="0" smtClean="0">
                <a:solidFill>
                  <a:schemeClr val="tx1"/>
                </a:solidFill>
                <a:effectLst/>
                <a:latin typeface="Arial" pitchFamily="34" charset="0"/>
                <a:ea typeface="+mn-ea"/>
                <a:cs typeface="Arial" pitchFamily="34" charset="0"/>
              </a:rPr>
              <a:t>© Cengage Learning</a:t>
            </a:r>
            <a:r>
              <a:rPr lang="en-US" sz="1200" i="1" kern="1200" baseline="0" dirty="0" smtClean="0">
                <a:solidFill>
                  <a:schemeClr val="tx1"/>
                </a:solidFill>
                <a:effectLst/>
                <a:latin typeface="Arial" pitchFamily="34" charset="0"/>
                <a:ea typeface="+mn-ea"/>
                <a:cs typeface="Arial" pitchFamily="34" charset="0"/>
              </a:rPr>
              <a:t> 2015</a:t>
            </a:r>
            <a:endParaRPr lang="en-US" altLang="en-US" dirty="0" smtClean="0"/>
          </a:p>
        </p:txBody>
      </p:sp>
    </p:spTree>
    <p:extLst>
      <p:ext uri="{BB962C8B-B14F-4D97-AF65-F5344CB8AC3E}">
        <p14:creationId xmlns:p14="http://schemas.microsoft.com/office/powerpoint/2010/main" val="3950033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1pPr>
            <a:lvl2pPr marL="742950" indent="-28575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2pPr>
            <a:lvl3pPr marL="11430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3pPr>
            <a:lvl4pPr marL="16002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4pPr>
            <a:lvl5pPr marL="20574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5pPr>
            <a:lvl6pPr marL="25146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6pPr>
            <a:lvl7pPr marL="29718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7pPr>
            <a:lvl8pPr marL="34290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8pPr>
            <a:lvl9pPr marL="38862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9pPr>
          </a:lstStyle>
          <a:p>
            <a:pPr>
              <a:lnSpc>
                <a:spcPct val="100000"/>
              </a:lnSpc>
              <a:spcBef>
                <a:spcPct val="0"/>
              </a:spcBef>
              <a:buClrTx/>
              <a:buSzTx/>
              <a:buFontTx/>
              <a:buNone/>
            </a:pPr>
            <a:fld id="{7CAC4C56-213F-4AF4-9B17-7D1630B37F3E}" type="slidenum">
              <a:rPr lang="en-US" altLang="en-US" sz="1200">
                <a:latin typeface="Times New Roman" pitchFamily="18" charset="0"/>
              </a:rPr>
              <a:pPr>
                <a:lnSpc>
                  <a:spcPct val="100000"/>
                </a:lnSpc>
                <a:spcBef>
                  <a:spcPct val="0"/>
                </a:spcBef>
                <a:buClrTx/>
                <a:buSzTx/>
                <a:buFontTx/>
                <a:buNone/>
              </a:pPr>
              <a:t>25</a:t>
            </a:fld>
            <a:endParaRPr lang="en-US" altLang="en-US" sz="1200" dirty="0">
              <a:latin typeface="Times New Roman" pitchFamily="18"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12.18 Temperatures of marine waters capable of supporting life. Some isolated areas of the ocean, notably within and beneath hydrothermal vents, may support specialized living organisms at temperatures to 400°C (750°F)</a:t>
            </a:r>
          </a:p>
        </p:txBody>
      </p:sp>
    </p:spTree>
    <p:extLst>
      <p:ext uri="{BB962C8B-B14F-4D97-AF65-F5344CB8AC3E}">
        <p14:creationId xmlns:p14="http://schemas.microsoft.com/office/powerpoint/2010/main" val="3390076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1pPr>
            <a:lvl2pPr marL="742950" indent="-28575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2pPr>
            <a:lvl3pPr marL="11430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3pPr>
            <a:lvl4pPr marL="16002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4pPr>
            <a:lvl5pPr marL="20574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5pPr>
            <a:lvl6pPr marL="25146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6pPr>
            <a:lvl7pPr marL="29718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7pPr>
            <a:lvl8pPr marL="34290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8pPr>
            <a:lvl9pPr marL="38862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9pPr>
          </a:lstStyle>
          <a:p>
            <a:pPr>
              <a:lnSpc>
                <a:spcPct val="100000"/>
              </a:lnSpc>
              <a:spcBef>
                <a:spcPct val="0"/>
              </a:spcBef>
              <a:buClrTx/>
              <a:buSzTx/>
              <a:buFontTx/>
              <a:buNone/>
            </a:pPr>
            <a:fld id="{7CAC4C56-213F-4AF4-9B17-7D1630B37F3E}" type="slidenum">
              <a:rPr lang="en-US" altLang="en-US" sz="1200">
                <a:latin typeface="Times New Roman" pitchFamily="18" charset="0"/>
              </a:rPr>
              <a:pPr>
                <a:lnSpc>
                  <a:spcPct val="100000"/>
                </a:lnSpc>
                <a:spcBef>
                  <a:spcPct val="0"/>
                </a:spcBef>
                <a:buClrTx/>
                <a:buSzTx/>
                <a:buFontTx/>
                <a:buNone/>
              </a:pPr>
              <a:t>26</a:t>
            </a:fld>
            <a:endParaRPr lang="en-US" altLang="en-US" sz="1200" dirty="0">
              <a:latin typeface="Times New Roman" pitchFamily="18"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12.18 Temperatures of marine waters capable of supporting life. Some isolated areas of the ocean, notably within and beneath hydrothermal vents, may support specialized living organisms at temperatures to 400°C (750°F)!</a:t>
            </a:r>
          </a:p>
          <a:p>
            <a:r>
              <a:rPr lang="en-US" sz="1200" i="1" kern="1200" dirty="0" smtClean="0">
                <a:solidFill>
                  <a:schemeClr val="tx1"/>
                </a:solidFill>
                <a:effectLst/>
                <a:latin typeface="Arial" pitchFamily="34" charset="0"/>
                <a:ea typeface="+mn-ea"/>
                <a:cs typeface="Arial" pitchFamily="34" charset="0"/>
              </a:rPr>
              <a:t>© Cengage Learning</a:t>
            </a:r>
            <a:r>
              <a:rPr lang="en-US" sz="1200" i="1" kern="1200" baseline="0" dirty="0" smtClean="0">
                <a:solidFill>
                  <a:schemeClr val="tx1"/>
                </a:solidFill>
                <a:effectLst/>
                <a:latin typeface="Arial" pitchFamily="34" charset="0"/>
                <a:ea typeface="+mn-ea"/>
                <a:cs typeface="Arial" pitchFamily="34" charset="0"/>
              </a:rPr>
              <a:t> 2015</a:t>
            </a:r>
            <a:endParaRPr lang="en-US" altLang="en-US" dirty="0" smtClean="0"/>
          </a:p>
        </p:txBody>
      </p:sp>
    </p:spTree>
    <p:extLst>
      <p:ext uri="{BB962C8B-B14F-4D97-AF65-F5344CB8AC3E}">
        <p14:creationId xmlns:p14="http://schemas.microsoft.com/office/powerpoint/2010/main" val="4113117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FFECA-EC3B-4F2A-845A-98C153751141}" type="slidenum">
              <a:rPr lang="en-US" smtClean="0"/>
              <a:t>27</a:t>
            </a:fld>
            <a:endParaRPr lang="en-US" dirty="0"/>
          </a:p>
        </p:txBody>
      </p:sp>
    </p:spTree>
    <p:extLst>
      <p:ext uri="{BB962C8B-B14F-4D97-AF65-F5344CB8AC3E}">
        <p14:creationId xmlns:p14="http://schemas.microsoft.com/office/powerpoint/2010/main" val="1842330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FFECA-EC3B-4F2A-845A-98C153751141}" type="slidenum">
              <a:rPr lang="en-US" smtClean="0"/>
              <a:t>28</a:t>
            </a:fld>
            <a:endParaRPr lang="en-US" dirty="0"/>
          </a:p>
        </p:txBody>
      </p:sp>
    </p:spTree>
    <p:extLst>
      <p:ext uri="{BB962C8B-B14F-4D97-AF65-F5344CB8AC3E}">
        <p14:creationId xmlns:p14="http://schemas.microsoft.com/office/powerpoint/2010/main" val="3997995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12.20 An example of di</a:t>
            </a:r>
            <a:r>
              <a:rPr lang="en-US" altLang="en-US" dirty="0" smtClean="0">
                <a:latin typeface="Lucida Grande" pitchFamily="84" charset="0"/>
              </a:rPr>
              <a:t>ff</a:t>
            </a:r>
            <a:r>
              <a:rPr lang="en-US" altLang="en-US" dirty="0" smtClean="0"/>
              <a:t>usion. Molecules of dye gradually di</a:t>
            </a:r>
            <a:r>
              <a:rPr lang="en-US" altLang="en-US" dirty="0" smtClean="0">
                <a:latin typeface="Lucida Grande" pitchFamily="84" charset="0"/>
              </a:rPr>
              <a:t>ff</a:t>
            </a:r>
            <a:r>
              <a:rPr lang="en-US" altLang="en-US" dirty="0" smtClean="0"/>
              <a:t>use through the surrounding water as a dye cube dissolves. Random molecular movement spreads the dye away from the region of high concentration at the cube’s surface. At the same time, water moves from its own region of high concentration (next to the dye cube) to areas of lower concentration (within the disintegrating dye cube itself). After many days, dye will be distributed evenly throughout the water. Stirring would greatly accelerate the mixing process, but this input of mechanical energy is not required if you don’t mind waiting for di</a:t>
            </a:r>
            <a:r>
              <a:rPr lang="en-US" altLang="en-US" dirty="0" smtClean="0">
                <a:latin typeface="Lucida Grande" pitchFamily="84" charset="0"/>
              </a:rPr>
              <a:t>ff</a:t>
            </a:r>
            <a:r>
              <a:rPr lang="en-US" altLang="en-US" dirty="0" smtClean="0"/>
              <a:t>usion alone to accomplish the task. </a:t>
            </a:r>
          </a:p>
          <a:p>
            <a:r>
              <a:rPr lang="en-US" sz="1200" i="1" kern="1200" dirty="0" smtClean="0">
                <a:solidFill>
                  <a:schemeClr val="tx1"/>
                </a:solidFill>
                <a:effectLst/>
                <a:latin typeface="Arial" pitchFamily="34" charset="0"/>
                <a:ea typeface="+mn-ea"/>
                <a:cs typeface="Arial" pitchFamily="34" charset="0"/>
              </a:rPr>
              <a:t>© Cengage Learning</a:t>
            </a:r>
            <a:r>
              <a:rPr lang="en-US" sz="1200" i="1" kern="1200" baseline="0" dirty="0" smtClean="0">
                <a:solidFill>
                  <a:schemeClr val="tx1"/>
                </a:solidFill>
                <a:effectLst/>
                <a:latin typeface="Arial" pitchFamily="34" charset="0"/>
                <a:ea typeface="+mn-ea"/>
                <a:cs typeface="Arial" pitchFamily="34" charset="0"/>
              </a:rPr>
              <a:t> 2015</a:t>
            </a:r>
            <a:endParaRPr lang="en-US" altLang="en-US" dirty="0" smtClean="0"/>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1pPr>
            <a:lvl2pPr marL="742950" indent="-28575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2pPr>
            <a:lvl3pPr marL="11430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3pPr>
            <a:lvl4pPr marL="16002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4pPr>
            <a:lvl5pPr marL="20574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5pPr>
            <a:lvl6pPr marL="25146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6pPr>
            <a:lvl7pPr marL="29718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7pPr>
            <a:lvl8pPr marL="34290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8pPr>
            <a:lvl9pPr marL="38862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9pPr>
          </a:lstStyle>
          <a:p>
            <a:pPr>
              <a:lnSpc>
                <a:spcPct val="100000"/>
              </a:lnSpc>
              <a:spcBef>
                <a:spcPct val="0"/>
              </a:spcBef>
              <a:buClrTx/>
              <a:buSzTx/>
              <a:buFontTx/>
              <a:buNone/>
            </a:pPr>
            <a:fld id="{1AA4E24D-C85B-47DE-83D5-93BA5D474C36}" type="slidenum">
              <a:rPr lang="en-US" altLang="en-US" sz="1200">
                <a:latin typeface="Times New Roman" pitchFamily="18" charset="0"/>
              </a:rPr>
              <a:pPr>
                <a:lnSpc>
                  <a:spcPct val="100000"/>
                </a:lnSpc>
                <a:spcBef>
                  <a:spcPct val="0"/>
                </a:spcBef>
                <a:buClrTx/>
                <a:buSzTx/>
                <a:buFontTx/>
                <a:buNone/>
              </a:pPr>
              <a:t>29</a:t>
            </a:fld>
            <a:endParaRPr lang="en-US" altLang="en-US" sz="1200" dirty="0">
              <a:latin typeface="Times New Roman" pitchFamily="18" charset="0"/>
            </a:endParaRPr>
          </a:p>
        </p:txBody>
      </p:sp>
    </p:spTree>
    <p:extLst>
      <p:ext uri="{BB962C8B-B14F-4D97-AF65-F5344CB8AC3E}">
        <p14:creationId xmlns:p14="http://schemas.microsoft.com/office/powerpoint/2010/main" val="204019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1pPr>
            <a:lvl2pPr marL="742950" indent="-28575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2pPr>
            <a:lvl3pPr marL="11430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3pPr>
            <a:lvl4pPr marL="16002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4pPr>
            <a:lvl5pPr marL="20574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5pPr>
            <a:lvl6pPr marL="25146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6pPr>
            <a:lvl7pPr marL="29718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7pPr>
            <a:lvl8pPr marL="34290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8pPr>
            <a:lvl9pPr marL="38862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9pPr>
          </a:lstStyle>
          <a:p>
            <a:pPr>
              <a:lnSpc>
                <a:spcPct val="100000"/>
              </a:lnSpc>
              <a:spcBef>
                <a:spcPct val="0"/>
              </a:spcBef>
              <a:buClrTx/>
              <a:buSzTx/>
              <a:buFontTx/>
              <a:buNone/>
            </a:pPr>
            <a:fld id="{DB5B867A-F488-4438-AE20-17C662E1C601}" type="slidenum">
              <a:rPr lang="en-US" altLang="en-US" sz="1200">
                <a:latin typeface="Times New Roman" pitchFamily="18" charset="0"/>
              </a:rPr>
              <a:pPr>
                <a:lnSpc>
                  <a:spcPct val="100000"/>
                </a:lnSpc>
                <a:spcBef>
                  <a:spcPct val="0"/>
                </a:spcBef>
                <a:buClrTx/>
                <a:buSzTx/>
                <a:buFontTx/>
                <a:buNone/>
              </a:pPr>
              <a:t>3</a:t>
            </a:fld>
            <a:endParaRPr lang="en-US" altLang="en-US" sz="1200" dirty="0">
              <a:latin typeface="Times New Roman" pitchFamily="18"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198072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12.21 E</a:t>
            </a:r>
            <a:r>
              <a:rPr lang="en-US" altLang="en-US" dirty="0" smtClean="0">
                <a:latin typeface="Lucida Grande" pitchFamily="84" charset="0"/>
              </a:rPr>
              <a:t>ff</a:t>
            </a:r>
            <a:r>
              <a:rPr lang="en-US" altLang="en-US" dirty="0" smtClean="0"/>
              <a:t>ects of osmosis in di</a:t>
            </a:r>
            <a:r>
              <a:rPr lang="en-US" altLang="en-US" dirty="0" smtClean="0">
                <a:latin typeface="Lucida Grande" pitchFamily="84" charset="0"/>
              </a:rPr>
              <a:t>ff</a:t>
            </a:r>
            <a:r>
              <a:rPr lang="en-US" altLang="en-US" dirty="0" smtClean="0"/>
              <a:t>erent environments. </a:t>
            </a:r>
          </a:p>
          <a:p>
            <a:r>
              <a:rPr lang="en-US" sz="1200" b="0" i="0" u="none" strike="noStrike" kern="1200" baseline="0" dirty="0" smtClean="0">
                <a:solidFill>
                  <a:schemeClr val="tx1"/>
                </a:solidFill>
                <a:latin typeface="Arial" pitchFamily="34" charset="0"/>
                <a:ea typeface="+mn-ea"/>
                <a:cs typeface="Arial" pitchFamily="34" charset="0"/>
              </a:rPr>
              <a:t>a) An </a:t>
            </a:r>
            <a:r>
              <a:rPr lang="en-US" sz="1200" b="0" i="1" u="none" strike="noStrike" kern="1200" baseline="0" dirty="0" smtClean="0">
                <a:solidFill>
                  <a:schemeClr val="tx1"/>
                </a:solidFill>
                <a:latin typeface="Arial" pitchFamily="34" charset="0"/>
                <a:ea typeface="+mn-ea"/>
                <a:cs typeface="Arial" pitchFamily="34" charset="0"/>
              </a:rPr>
              <a:t>isotonic </a:t>
            </a:r>
            <a:r>
              <a:rPr lang="en-US" sz="1200" b="0" i="0" u="none" strike="noStrike" kern="1200" baseline="0" dirty="0" smtClean="0">
                <a:solidFill>
                  <a:schemeClr val="tx1"/>
                </a:solidFill>
                <a:latin typeface="Arial" pitchFamily="34" charset="0"/>
                <a:ea typeface="+mn-ea"/>
                <a:cs typeface="Arial" pitchFamily="34" charset="0"/>
              </a:rPr>
              <a:t>solution contains the same concentration of dissolved solids (green) and water molecules (blue) as a cell. Cells placed in isotonic solutions do not change size because there is no </a:t>
            </a:r>
            <a:r>
              <a:rPr lang="en-US" altLang="en-US" sz="1200" b="0" i="0" u="none" strike="noStrike" kern="1200" baseline="0" dirty="0" smtClean="0">
                <a:solidFill>
                  <a:schemeClr val="tx1"/>
                </a:solidFill>
                <a:latin typeface="Arial" pitchFamily="34" charset="0"/>
                <a:ea typeface="+mn-ea"/>
                <a:cs typeface="Arial" pitchFamily="34" charset="0"/>
              </a:rPr>
              <a:t>net movement of water.</a:t>
            </a:r>
            <a:endParaRPr lang="en-US" altLang="en-US" b="0" dirty="0" smtClean="0"/>
          </a:p>
          <a:p>
            <a:r>
              <a:rPr lang="en-US" sz="1200" b="0" i="0" u="none" strike="noStrike" kern="1200" baseline="0" dirty="0" smtClean="0">
                <a:solidFill>
                  <a:schemeClr val="tx1"/>
                </a:solidFill>
                <a:latin typeface="Arial" pitchFamily="34" charset="0"/>
                <a:ea typeface="+mn-ea"/>
                <a:cs typeface="Arial" pitchFamily="34" charset="0"/>
              </a:rPr>
              <a:t>b) A </a:t>
            </a:r>
            <a:r>
              <a:rPr lang="en-US" sz="1200" b="0" i="1" u="none" strike="noStrike" kern="1200" baseline="0" dirty="0" smtClean="0">
                <a:solidFill>
                  <a:schemeClr val="tx1"/>
                </a:solidFill>
                <a:latin typeface="Arial" pitchFamily="34" charset="0"/>
                <a:ea typeface="+mn-ea"/>
                <a:cs typeface="Arial" pitchFamily="34" charset="0"/>
              </a:rPr>
              <a:t>hypertonic </a:t>
            </a:r>
            <a:r>
              <a:rPr lang="en-US" sz="1200" b="0" i="0" u="none" strike="noStrike" kern="1200" baseline="0" dirty="0" smtClean="0">
                <a:solidFill>
                  <a:schemeClr val="tx1"/>
                </a:solidFill>
                <a:latin typeface="Arial" pitchFamily="34" charset="0"/>
                <a:ea typeface="+mn-ea"/>
                <a:cs typeface="Arial" pitchFamily="34" charset="0"/>
              </a:rPr>
              <a:t>solution contains a higher concentration of dissolved solids than a cell. A cell placed in a hypertonic solution will shrink as water moves out of the cell to the surrounding solution by osmosis.</a:t>
            </a:r>
          </a:p>
          <a:p>
            <a:r>
              <a:rPr lang="en-US" sz="1200" b="0" i="0" u="none" strike="noStrike" kern="1200" baseline="0" dirty="0" smtClean="0">
                <a:solidFill>
                  <a:schemeClr val="tx1"/>
                </a:solidFill>
                <a:latin typeface="Arial" pitchFamily="34" charset="0"/>
                <a:ea typeface="+mn-ea"/>
                <a:cs typeface="Arial" pitchFamily="34" charset="0"/>
              </a:rPr>
              <a:t>c) A </a:t>
            </a:r>
            <a:r>
              <a:rPr lang="en-US" sz="1200" b="0" i="1" u="none" strike="noStrike" kern="1200" baseline="0" dirty="0" smtClean="0">
                <a:solidFill>
                  <a:schemeClr val="tx1"/>
                </a:solidFill>
                <a:latin typeface="Arial" pitchFamily="34" charset="0"/>
                <a:ea typeface="+mn-ea"/>
                <a:cs typeface="Arial" pitchFamily="34" charset="0"/>
              </a:rPr>
              <a:t>hypotonic </a:t>
            </a:r>
            <a:r>
              <a:rPr lang="en-US" sz="1200" b="0" i="0" u="none" strike="noStrike" kern="1200" baseline="0" dirty="0" smtClean="0">
                <a:solidFill>
                  <a:schemeClr val="tx1"/>
                </a:solidFill>
                <a:latin typeface="Arial" pitchFamily="34" charset="0"/>
                <a:ea typeface="+mn-ea"/>
                <a:cs typeface="Arial" pitchFamily="34" charset="0"/>
              </a:rPr>
              <a:t>solution contains a lower dissolved solids concentration than a cell. A cell placed in a hypotonic solution will swell and rupture as water moves by osmosis from the environment into the cell. The cells pictured here are human red blood cells immersed in water of the same tonicity as human blood.</a:t>
            </a:r>
            <a:endParaRPr lang="en-US" altLang="en-US" dirty="0" smtClean="0"/>
          </a:p>
          <a:p>
            <a:r>
              <a:rPr lang="en-US" sz="1200" i="1" kern="1200" dirty="0" smtClean="0">
                <a:solidFill>
                  <a:schemeClr val="tx1"/>
                </a:solidFill>
                <a:effectLst/>
                <a:latin typeface="Arial" pitchFamily="34" charset="0"/>
                <a:ea typeface="+mn-ea"/>
                <a:cs typeface="Arial" pitchFamily="34" charset="0"/>
              </a:rPr>
              <a:t>© Cengage Learning</a:t>
            </a:r>
            <a:r>
              <a:rPr lang="en-US" sz="1200" i="1" kern="1200" baseline="0" dirty="0" smtClean="0">
                <a:solidFill>
                  <a:schemeClr val="tx1"/>
                </a:solidFill>
                <a:effectLst/>
                <a:latin typeface="Arial" pitchFamily="34" charset="0"/>
                <a:ea typeface="+mn-ea"/>
                <a:cs typeface="Arial" pitchFamily="34" charset="0"/>
              </a:rPr>
              <a:t> 2015</a:t>
            </a:r>
          </a:p>
          <a:p>
            <a:r>
              <a:rPr lang="en-US" altLang="en-US" sz="1200" i="1" kern="1200" baseline="0" dirty="0" smtClean="0">
                <a:solidFill>
                  <a:schemeClr val="tx1"/>
                </a:solidFill>
                <a:effectLst/>
                <a:latin typeface="Arial" pitchFamily="34" charset="0"/>
                <a:ea typeface="+mn-ea"/>
                <a:cs typeface="Arial" pitchFamily="34" charset="0"/>
              </a:rPr>
              <a:t>Photos courtesy of David M. Phillips/Science Source</a:t>
            </a:r>
            <a:endParaRPr lang="en-US" altLang="en-US" dirty="0" smtClean="0"/>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1pPr>
            <a:lvl2pPr marL="742950" indent="-28575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2pPr>
            <a:lvl3pPr marL="11430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3pPr>
            <a:lvl4pPr marL="16002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4pPr>
            <a:lvl5pPr marL="20574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5pPr>
            <a:lvl6pPr marL="25146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6pPr>
            <a:lvl7pPr marL="29718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7pPr>
            <a:lvl8pPr marL="34290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8pPr>
            <a:lvl9pPr marL="38862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9pPr>
          </a:lstStyle>
          <a:p>
            <a:pPr>
              <a:lnSpc>
                <a:spcPct val="100000"/>
              </a:lnSpc>
              <a:spcBef>
                <a:spcPct val="0"/>
              </a:spcBef>
              <a:buClrTx/>
              <a:buSzTx/>
              <a:buFontTx/>
              <a:buNone/>
            </a:pPr>
            <a:fld id="{6EDA30E9-99DF-45D9-91B9-CDBE2EE8A28B}" type="slidenum">
              <a:rPr lang="en-US" altLang="en-US" sz="1200">
                <a:latin typeface="Times New Roman" pitchFamily="18" charset="0"/>
              </a:rPr>
              <a:pPr>
                <a:lnSpc>
                  <a:spcPct val="100000"/>
                </a:lnSpc>
                <a:spcBef>
                  <a:spcPct val="0"/>
                </a:spcBef>
                <a:buClrTx/>
                <a:buSzTx/>
                <a:buFontTx/>
                <a:buNone/>
              </a:pPr>
              <a:t>30</a:t>
            </a:fld>
            <a:endParaRPr lang="en-US" altLang="en-US" sz="1200" dirty="0">
              <a:latin typeface="Times New Roman" pitchFamily="18" charset="0"/>
            </a:endParaRPr>
          </a:p>
        </p:txBody>
      </p:sp>
    </p:spTree>
    <p:extLst>
      <p:ext uri="{BB962C8B-B14F-4D97-AF65-F5344CB8AC3E}">
        <p14:creationId xmlns:p14="http://schemas.microsoft.com/office/powerpoint/2010/main" val="333485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1pPr>
            <a:lvl2pPr marL="742950" indent="-28575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2pPr>
            <a:lvl3pPr marL="11430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3pPr>
            <a:lvl4pPr marL="16002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4pPr>
            <a:lvl5pPr marL="20574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5pPr>
            <a:lvl6pPr marL="25146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6pPr>
            <a:lvl7pPr marL="29718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7pPr>
            <a:lvl8pPr marL="34290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8pPr>
            <a:lvl9pPr marL="38862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9pPr>
          </a:lstStyle>
          <a:p>
            <a:pPr>
              <a:lnSpc>
                <a:spcPct val="100000"/>
              </a:lnSpc>
              <a:spcBef>
                <a:spcPct val="0"/>
              </a:spcBef>
              <a:buClrTx/>
              <a:buSzTx/>
              <a:buFontTx/>
              <a:buNone/>
            </a:pPr>
            <a:fld id="{DB5B867A-F488-4438-AE20-17C662E1C601}" type="slidenum">
              <a:rPr lang="en-US" altLang="en-US" sz="1200">
                <a:latin typeface="Times New Roman" pitchFamily="18" charset="0"/>
              </a:rPr>
              <a:pPr>
                <a:lnSpc>
                  <a:spcPct val="100000"/>
                </a:lnSpc>
                <a:spcBef>
                  <a:spcPct val="0"/>
                </a:spcBef>
                <a:buClrTx/>
                <a:buSzTx/>
                <a:buFontTx/>
                <a:buNone/>
              </a:pPr>
              <a:t>4</a:t>
            </a:fld>
            <a:endParaRPr lang="en-US" altLang="en-US" sz="1200" dirty="0">
              <a:latin typeface="Times New Roman" pitchFamily="18"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548436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Kingdom</a:t>
            </a:r>
            <a:r>
              <a:rPr lang="en-US" baseline="0" dirty="0" smtClean="0"/>
              <a:t>: animal</a:t>
            </a:r>
          </a:p>
          <a:p>
            <a:r>
              <a:rPr lang="en-US" baseline="0" dirty="0" smtClean="0"/>
              <a:t>Phylum: </a:t>
            </a:r>
            <a:r>
              <a:rPr lang="en-US" baseline="0" dirty="0" err="1" smtClean="0"/>
              <a:t>Mollusc</a:t>
            </a:r>
            <a:r>
              <a:rPr lang="en-US" baseline="0" dirty="0" smtClean="0"/>
              <a:t> </a:t>
            </a:r>
            <a:r>
              <a:rPr lang="en-US" baseline="0" dirty="0" smtClean="0">
                <a:sym typeface="Wingdings" panose="05000000000000000000" pitchFamily="2" charset="2"/>
              </a:rPr>
              <a:t> meaning soft body. How do all of these organisms fit into that phylum </a:t>
            </a:r>
          </a:p>
          <a:p>
            <a:r>
              <a:rPr lang="en-US" baseline="0" dirty="0" smtClean="0">
                <a:sym typeface="Wingdings" panose="05000000000000000000" pitchFamily="2" charset="2"/>
              </a:rPr>
              <a:t>Class: Bivalve, Gastropod, Cephalopod </a:t>
            </a:r>
          </a:p>
          <a:p>
            <a:r>
              <a:rPr lang="en-US" baseline="0" dirty="0" smtClean="0">
                <a:sym typeface="Wingdings" panose="05000000000000000000" pitchFamily="2" charset="2"/>
              </a:rPr>
              <a:t>Shared common ancestors. Through natural selection driven by mutations, independent assortment they evolve. </a:t>
            </a:r>
            <a:endParaRPr lang="en-US" dirty="0"/>
          </a:p>
        </p:txBody>
      </p:sp>
      <p:sp>
        <p:nvSpPr>
          <p:cNvPr id="4" name="Slide Number Placeholder 3"/>
          <p:cNvSpPr>
            <a:spLocks noGrp="1"/>
          </p:cNvSpPr>
          <p:nvPr>
            <p:ph type="sldNum" sz="quarter" idx="10"/>
          </p:nvPr>
        </p:nvSpPr>
        <p:spPr/>
        <p:txBody>
          <a:bodyPr/>
          <a:lstStyle/>
          <a:p>
            <a:fld id="{3D2FFECA-EC3B-4F2A-845A-98C153751141}" type="slidenum">
              <a:rPr lang="en-US" smtClean="0"/>
              <a:t>5</a:t>
            </a:fld>
            <a:endParaRPr lang="en-US" dirty="0"/>
          </a:p>
        </p:txBody>
      </p:sp>
    </p:spTree>
    <p:extLst>
      <p:ext uri="{BB962C8B-B14F-4D97-AF65-F5344CB8AC3E}">
        <p14:creationId xmlns:p14="http://schemas.microsoft.com/office/powerpoint/2010/main" val="2795914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FFECA-EC3B-4F2A-845A-98C153751141}" type="slidenum">
              <a:rPr lang="en-US" smtClean="0"/>
              <a:t>6</a:t>
            </a:fld>
            <a:endParaRPr lang="en-US" dirty="0"/>
          </a:p>
        </p:txBody>
      </p:sp>
    </p:spTree>
    <p:extLst>
      <p:ext uri="{BB962C8B-B14F-4D97-AF65-F5344CB8AC3E}">
        <p14:creationId xmlns:p14="http://schemas.microsoft.com/office/powerpoint/2010/main" val="1020068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12.6 A family tree showing the relation of the three domains of living things presumably evolved from a distant common ancestor. The Bacteria and Archaea contain single-celled organisms without nuclei or organelles; collectively, they are called </a:t>
            </a:r>
            <a:r>
              <a:rPr lang="en-US" altLang="en-US" i="1" dirty="0" smtClean="0"/>
              <a:t>prokaryotes</a:t>
            </a:r>
            <a:r>
              <a:rPr lang="en-US" altLang="en-US" dirty="0" smtClean="0"/>
              <a:t>. The fungi, protists, animals, and plants contain organisms with cells having nuclei and organelles; collectively, they are called </a:t>
            </a:r>
            <a:r>
              <a:rPr lang="en-US" altLang="en-US" i="1" dirty="0" smtClean="0"/>
              <a:t>eukaryotes</a:t>
            </a:r>
            <a:r>
              <a:rPr lang="en-US" altLang="en-US" dirty="0" smtClean="0"/>
              <a:t>.</a:t>
            </a:r>
          </a:p>
          <a:p>
            <a:r>
              <a:rPr lang="en-US" altLang="en-US" i="1" dirty="0" smtClean="0"/>
              <a:t>© Cengage Learning</a:t>
            </a:r>
            <a:r>
              <a:rPr lang="en-US" altLang="en-US" i="1" baseline="0" dirty="0" smtClean="0"/>
              <a:t> 2015</a:t>
            </a:r>
            <a:endParaRPr lang="en-US" altLang="en-US" i="1" dirty="0" smtClean="0"/>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1pPr>
            <a:lvl2pPr marL="742950" indent="-28575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2pPr>
            <a:lvl3pPr marL="11430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3pPr>
            <a:lvl4pPr marL="16002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4pPr>
            <a:lvl5pPr marL="20574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5pPr>
            <a:lvl6pPr marL="25146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6pPr>
            <a:lvl7pPr marL="29718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7pPr>
            <a:lvl8pPr marL="34290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8pPr>
            <a:lvl9pPr marL="38862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9pPr>
          </a:lstStyle>
          <a:p>
            <a:pPr>
              <a:lnSpc>
                <a:spcPct val="100000"/>
              </a:lnSpc>
              <a:spcBef>
                <a:spcPct val="0"/>
              </a:spcBef>
              <a:buClrTx/>
              <a:buSzTx/>
              <a:buFontTx/>
              <a:buNone/>
            </a:pPr>
            <a:fld id="{868B005B-0D20-4651-B631-1FD588F14C22}" type="slidenum">
              <a:rPr lang="en-US" altLang="en-US" sz="1200">
                <a:latin typeface="Times New Roman" pitchFamily="18" charset="0"/>
              </a:rPr>
              <a:pPr>
                <a:lnSpc>
                  <a:spcPct val="100000"/>
                </a:lnSpc>
                <a:spcBef>
                  <a:spcPct val="0"/>
                </a:spcBef>
                <a:buClrTx/>
                <a:buSzTx/>
                <a:buFontTx/>
                <a:buNone/>
              </a:pPr>
              <a:t>7</a:t>
            </a:fld>
            <a:endParaRPr lang="en-US" altLang="en-US" sz="1200" dirty="0">
              <a:latin typeface="Times New Roman" pitchFamily="18" charset="0"/>
            </a:endParaRPr>
          </a:p>
        </p:txBody>
      </p:sp>
    </p:spTree>
    <p:extLst>
      <p:ext uri="{BB962C8B-B14F-4D97-AF65-F5344CB8AC3E}">
        <p14:creationId xmlns:p14="http://schemas.microsoft.com/office/powerpoint/2010/main" val="4080668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12.7 The modern system of biological classification using the California gull (</a:t>
            </a:r>
            <a:r>
              <a:rPr lang="en-US" altLang="en-US" i="1" dirty="0" smtClean="0"/>
              <a:t>Larus californicus</a:t>
            </a:r>
            <a:r>
              <a:rPr lang="en-US" altLang="en-US" dirty="0" smtClean="0"/>
              <a:t>) as an example. Note the boxes-within-boxes approach—a hierarchy.</a:t>
            </a:r>
          </a:p>
          <a:p>
            <a:r>
              <a:rPr lang="en-US" sz="1200" i="1" kern="1200" dirty="0" smtClean="0">
                <a:solidFill>
                  <a:schemeClr val="tx1"/>
                </a:solidFill>
                <a:effectLst/>
                <a:latin typeface="Arial" pitchFamily="34" charset="0"/>
                <a:ea typeface="+mn-ea"/>
                <a:cs typeface="Arial" pitchFamily="34" charset="0"/>
              </a:rPr>
              <a:t>© Cengage Learning</a:t>
            </a:r>
            <a:r>
              <a:rPr lang="en-US" sz="1200" i="1" kern="1200" baseline="0" dirty="0" smtClean="0">
                <a:solidFill>
                  <a:schemeClr val="tx1"/>
                </a:solidFill>
                <a:effectLst/>
                <a:latin typeface="Arial" pitchFamily="34" charset="0"/>
                <a:ea typeface="+mn-ea"/>
                <a:cs typeface="Arial" pitchFamily="34" charset="0"/>
              </a:rPr>
              <a:t> 2015</a:t>
            </a:r>
            <a:endParaRPr lang="en-US" altLang="en-US" dirty="0" smtClean="0"/>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1pPr>
            <a:lvl2pPr marL="742950" indent="-28575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2pPr>
            <a:lvl3pPr marL="11430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3pPr>
            <a:lvl4pPr marL="16002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4pPr>
            <a:lvl5pPr marL="20574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5pPr>
            <a:lvl6pPr marL="25146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6pPr>
            <a:lvl7pPr marL="29718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7pPr>
            <a:lvl8pPr marL="34290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8pPr>
            <a:lvl9pPr marL="38862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9pPr>
          </a:lstStyle>
          <a:p>
            <a:pPr>
              <a:lnSpc>
                <a:spcPct val="100000"/>
              </a:lnSpc>
              <a:spcBef>
                <a:spcPct val="0"/>
              </a:spcBef>
              <a:buClrTx/>
              <a:buSzTx/>
              <a:buFontTx/>
              <a:buNone/>
            </a:pPr>
            <a:fld id="{F671A2A6-2363-4D73-B973-2BE8CF538E75}" type="slidenum">
              <a:rPr lang="en-US" altLang="en-US" sz="1200">
                <a:latin typeface="Times New Roman" pitchFamily="18" charset="0"/>
              </a:rPr>
              <a:pPr>
                <a:lnSpc>
                  <a:spcPct val="100000"/>
                </a:lnSpc>
                <a:spcBef>
                  <a:spcPct val="0"/>
                </a:spcBef>
                <a:buClrTx/>
                <a:buSzTx/>
                <a:buFontTx/>
                <a:buNone/>
              </a:pPr>
              <a:t>8</a:t>
            </a:fld>
            <a:endParaRPr lang="en-US" altLang="en-US" sz="1200" dirty="0">
              <a:latin typeface="Times New Roman" pitchFamily="18" charset="0"/>
            </a:endParaRPr>
          </a:p>
        </p:txBody>
      </p:sp>
    </p:spTree>
    <p:extLst>
      <p:ext uri="{BB962C8B-B14F-4D97-AF65-F5344CB8AC3E}">
        <p14:creationId xmlns:p14="http://schemas.microsoft.com/office/powerpoint/2010/main" val="2228229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1pPr>
            <a:lvl2pPr marL="742950" indent="-28575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2pPr>
            <a:lvl3pPr marL="11430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3pPr>
            <a:lvl4pPr marL="16002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4pPr>
            <a:lvl5pPr marL="20574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5pPr>
            <a:lvl6pPr marL="25146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6pPr>
            <a:lvl7pPr marL="29718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7pPr>
            <a:lvl8pPr marL="34290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8pPr>
            <a:lvl9pPr marL="38862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9pPr>
          </a:lstStyle>
          <a:p>
            <a:pPr>
              <a:lnSpc>
                <a:spcPct val="100000"/>
              </a:lnSpc>
              <a:spcBef>
                <a:spcPct val="0"/>
              </a:spcBef>
              <a:buClrTx/>
              <a:buSzTx/>
              <a:buFontTx/>
              <a:buNone/>
            </a:pPr>
            <a:fld id="{9A69E60E-747D-4355-A475-77F2B020515C}" type="slidenum">
              <a:rPr lang="en-US" altLang="en-US" sz="1200">
                <a:latin typeface="Times New Roman" pitchFamily="18" charset="0"/>
              </a:rPr>
              <a:pPr>
                <a:lnSpc>
                  <a:spcPct val="100000"/>
                </a:lnSpc>
                <a:spcBef>
                  <a:spcPct val="0"/>
                </a:spcBef>
                <a:buClrTx/>
                <a:buSzTx/>
                <a:buFontTx/>
                <a:buNone/>
              </a:pPr>
              <a:t>9</a:t>
            </a:fld>
            <a:endParaRPr lang="en-US" altLang="en-US" sz="1200" dirty="0">
              <a:latin typeface="Times New Roman" pitchFamily="18"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800331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titleonly.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3650" y="5593080"/>
            <a:ext cx="6610350" cy="1264920"/>
          </a:xfrm>
          <a:prstGeom prst="rect">
            <a:avLst/>
          </a:prstGeom>
        </p:spPr>
      </p:pic>
      <p:sp>
        <p:nvSpPr>
          <p:cNvPr id="13" name="Rectangle 12"/>
          <p:cNvSpPr/>
          <p:nvPr userDrawn="1"/>
        </p:nvSpPr>
        <p:spPr>
          <a:xfrm>
            <a:off x="2514600" y="0"/>
            <a:ext cx="6629399" cy="5577180"/>
          </a:xfrm>
          <a:prstGeom prst="rect">
            <a:avLst/>
          </a:prstGeom>
          <a:gradFill flip="none" rotWithShape="1">
            <a:gsLst>
              <a:gs pos="0">
                <a:srgbClr val="002A2A"/>
              </a:gs>
              <a:gs pos="50000">
                <a:srgbClr val="00595A"/>
              </a:gs>
              <a:gs pos="100000">
                <a:srgbClr val="00747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a:off x="2514600" y="5594443"/>
            <a:ext cx="6629400" cy="1782"/>
          </a:xfrm>
          <a:prstGeom prst="line">
            <a:avLst/>
          </a:prstGeom>
          <a:ln w="28575">
            <a:solidFill>
              <a:srgbClr val="FFE2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514600" y="548640"/>
            <a:ext cx="0" cy="630936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1828800" y="1966224"/>
            <a:ext cx="1371600" cy="1371600"/>
          </a:xfrm>
          <a:prstGeom prst="ellipse">
            <a:avLst/>
          </a:prstGeom>
          <a:solidFill>
            <a:srgbClr val="C416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userDrawn="1">
            <p:ph type="subTitle" idx="1" hasCustomPrompt="1"/>
          </p:nvPr>
        </p:nvSpPr>
        <p:spPr>
          <a:xfrm>
            <a:off x="1943100" y="1925611"/>
            <a:ext cx="1143000" cy="1472184"/>
          </a:xfrm>
        </p:spPr>
        <p:txBody>
          <a:bodyPr anchor="ctr" anchorCtr="0">
            <a:noAutofit/>
          </a:bodyPr>
          <a:lstStyle>
            <a:lvl1pPr marL="0" indent="0" algn="ctr">
              <a:buNone/>
              <a:defRPr sz="4800" b="0" baseline="0">
                <a:solidFill>
                  <a:schemeClr val="bg1"/>
                </a:solidFill>
                <a:effectLst>
                  <a:outerShdw blurRad="25400" dist="38100" dir="2700000" algn="tl" rotWithShape="0">
                    <a:srgbClr val="1C3440"/>
                  </a:outerShdw>
                </a:effectLst>
                <a:latin typeface="Arial Black" panose="020B0A04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t>
            </a:r>
            <a:endParaRPr lang="en-US" dirty="0"/>
          </a:p>
        </p:txBody>
      </p:sp>
      <p:sp>
        <p:nvSpPr>
          <p:cNvPr id="2" name="Title 1"/>
          <p:cNvSpPr>
            <a:spLocks noGrp="1"/>
          </p:cNvSpPr>
          <p:nvPr>
            <p:ph type="ctrTitle"/>
          </p:nvPr>
        </p:nvSpPr>
        <p:spPr>
          <a:xfrm>
            <a:off x="2499360" y="1600200"/>
            <a:ext cx="6172198" cy="2112990"/>
          </a:xfrm>
          <a:noFill/>
        </p:spPr>
        <p:txBody>
          <a:bodyPr>
            <a:noAutofit/>
          </a:bodyPr>
          <a:lstStyle>
            <a:lvl1pPr marL="803275" indent="0" algn="l">
              <a:defRPr sz="4800">
                <a:solidFill>
                  <a:schemeClr val="bg1"/>
                </a:solidFill>
                <a:effectLst>
                  <a:outerShdw dist="38100" dir="2700000" algn="tl" rotWithShape="0">
                    <a:srgbClr val="1C3440">
                      <a:alpha val="89804"/>
                    </a:srgbClr>
                  </a:outerShdw>
                </a:effectLst>
              </a:defRPr>
            </a:lvl1pPr>
          </a:lstStyle>
          <a:p>
            <a:r>
              <a:rPr lang="en-US" dirty="0" smtClean="0"/>
              <a:t>Click to edit Master title style</a:t>
            </a:r>
            <a:endParaRPr lang="en-US" dirty="0"/>
          </a:p>
        </p:txBody>
      </p:sp>
      <p:cxnSp>
        <p:nvCxnSpPr>
          <p:cNvPr id="17" name="Straight Connector 16"/>
          <p:cNvCxnSpPr/>
          <p:nvPr userDrawn="1"/>
        </p:nvCxnSpPr>
        <p:spPr>
          <a:xfrm>
            <a:off x="3958" y="6866878"/>
            <a:ext cx="9144001" cy="0"/>
          </a:xfrm>
          <a:prstGeom prst="line">
            <a:avLst/>
          </a:prstGeom>
          <a:ln w="38100">
            <a:solidFill>
              <a:srgbClr val="0E1A2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304800" y="6401681"/>
            <a:ext cx="2667000" cy="276999"/>
          </a:xfrm>
          <a:prstGeom prst="rect">
            <a:avLst/>
          </a:prstGeom>
          <a:noFill/>
        </p:spPr>
        <p:txBody>
          <a:bodyPr wrap="square" rtlCol="0">
            <a:spAutoFit/>
          </a:bodyPr>
          <a:lstStyle/>
          <a:p>
            <a:r>
              <a:rPr lang="en-US" sz="1200" dirty="0" smtClean="0">
                <a:solidFill>
                  <a:srgbClr val="FFE200"/>
                </a:solidFill>
              </a:rPr>
              <a:t>© Cengage Learning 2015</a:t>
            </a:r>
            <a:endParaRPr lang="en-US" sz="1200" dirty="0">
              <a:solidFill>
                <a:srgbClr val="FFE200"/>
              </a:solidFill>
            </a:endParaRPr>
          </a:p>
        </p:txBody>
      </p:sp>
    </p:spTree>
    <p:extLst>
      <p:ext uri="{BB962C8B-B14F-4D97-AF65-F5344CB8AC3E}">
        <p14:creationId xmlns:p14="http://schemas.microsoft.com/office/powerpoint/2010/main" val="1342359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pic>
        <p:nvPicPr>
          <p:cNvPr id="3074" name="Picture 2"/>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626834"/>
            <a:ext cx="8229600" cy="4774847"/>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2"/>
            <a:r>
              <a:rPr lang="en-US" dirty="0" smtClean="0"/>
              <a:t>Click to edit Master text styles</a:t>
            </a:r>
          </a:p>
          <a:p>
            <a:pPr lvl="3"/>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
        <p:nvSpPr>
          <p:cNvPr id="8" name="Title 1"/>
          <p:cNvSpPr>
            <a:spLocks noGrp="1"/>
          </p:cNvSpPr>
          <p:nvPr>
            <p:ph type="title"/>
          </p:nvPr>
        </p:nvSpPr>
        <p:spPr>
          <a:xfrm>
            <a:off x="0" y="0"/>
            <a:ext cx="9144000" cy="1219200"/>
          </a:xfrm>
          <a:solidFill>
            <a:srgbClr val="356D6B"/>
          </a:solidFill>
        </p:spPr>
        <p:txBody>
          <a:bodyPr>
            <a:normAutofit/>
          </a:bodyPr>
          <a:lstStyle>
            <a:lvl1pPr>
              <a:defRPr lang="en-US" sz="3600" b="0" i="0" u="none" strike="noStrike" kern="1200" baseline="0" dirty="0">
                <a:solidFill>
                  <a:schemeClr val="bg1"/>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10" name="TextBox 9"/>
          <p:cNvSpPr txBox="1"/>
          <p:nvPr userDrawn="1"/>
        </p:nvSpPr>
        <p:spPr>
          <a:xfrm>
            <a:off x="304800" y="6401681"/>
            <a:ext cx="2667000" cy="276999"/>
          </a:xfrm>
          <a:prstGeom prst="rect">
            <a:avLst/>
          </a:prstGeom>
          <a:noFill/>
        </p:spPr>
        <p:txBody>
          <a:bodyPr wrap="square" rtlCol="0">
            <a:spAutoFit/>
          </a:bodyPr>
          <a:lstStyle/>
          <a:p>
            <a:r>
              <a:rPr lang="en-US" sz="1200" dirty="0" smtClean="0">
                <a:solidFill>
                  <a:srgbClr val="FFE200"/>
                </a:solidFill>
              </a:rPr>
              <a:t>© Cengage Learning 2015</a:t>
            </a:r>
            <a:endParaRPr lang="en-US" sz="1200" dirty="0">
              <a:solidFill>
                <a:srgbClr val="FFE2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FFE200"/>
                </a:solidFill>
              </a:defRPr>
            </a:lvl1pPr>
          </a:lstStyle>
          <a:p>
            <a:fld id="{4825263F-CFBD-4D4E-A762-BCD1710B4A93}" type="slidenum">
              <a:rPr lang="en-US" smtClean="0"/>
              <a:pPr/>
              <a:t>‹#›</a:t>
            </a:fld>
            <a:endParaRPr lang="en-US" dirty="0"/>
          </a:p>
        </p:txBody>
      </p:sp>
    </p:spTree>
    <p:extLst>
      <p:ext uri="{BB962C8B-B14F-4D97-AF65-F5344CB8AC3E}">
        <p14:creationId xmlns:p14="http://schemas.microsoft.com/office/powerpoint/2010/main" val="2783902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7731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2"/>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userDrawn="1"/>
        </p:nvSpPr>
        <p:spPr>
          <a:xfrm>
            <a:off x="304800" y="6401681"/>
            <a:ext cx="2667000" cy="276999"/>
          </a:xfrm>
          <a:prstGeom prst="rect">
            <a:avLst/>
          </a:prstGeom>
          <a:noFill/>
        </p:spPr>
        <p:txBody>
          <a:bodyPr wrap="square" rtlCol="0">
            <a:spAutoFit/>
          </a:bodyPr>
          <a:lstStyle/>
          <a:p>
            <a:r>
              <a:rPr lang="en-US" sz="1200" dirty="0" smtClean="0">
                <a:solidFill>
                  <a:srgbClr val="FFE200"/>
                </a:solidFill>
              </a:rPr>
              <a:t>© Cengage Learning 2015</a:t>
            </a:r>
            <a:endParaRPr lang="en-US" sz="1200" dirty="0">
              <a:solidFill>
                <a:srgbClr val="FFE200"/>
              </a:solidFill>
            </a:endParaRPr>
          </a:p>
        </p:txBody>
      </p:sp>
      <p:sp>
        <p:nvSpPr>
          <p:cNvPr id="7" name="Slide Number Placeholder 6"/>
          <p:cNvSpPr>
            <a:spLocks noGrp="1"/>
          </p:cNvSpPr>
          <p:nvPr>
            <p:ph type="sldNum" sz="quarter" idx="12"/>
          </p:nvPr>
        </p:nvSpPr>
        <p:spPr/>
        <p:txBody>
          <a:bodyPr/>
          <a:lstStyle/>
          <a:p>
            <a:fld id="{69F47AE8-D8FE-4CED-ABA5-F21494CE6D1C}" type="slidenum">
              <a:rPr lang="en-US" smtClean="0"/>
              <a:t>‹#›</a:t>
            </a:fld>
            <a:endParaRPr lang="en-US" dirty="0"/>
          </a:p>
        </p:txBody>
      </p:sp>
      <p:sp>
        <p:nvSpPr>
          <p:cNvPr id="8" name="Title 1"/>
          <p:cNvSpPr>
            <a:spLocks noGrp="1"/>
          </p:cNvSpPr>
          <p:nvPr>
            <p:ph type="title"/>
          </p:nvPr>
        </p:nvSpPr>
        <p:spPr>
          <a:xfrm>
            <a:off x="0" y="0"/>
            <a:ext cx="9144000" cy="1219200"/>
          </a:xfrm>
          <a:solidFill>
            <a:srgbClr val="356D6B"/>
          </a:solidFill>
        </p:spPr>
        <p:txBody>
          <a:bodyPr>
            <a:normAutofit/>
          </a:bodyPr>
          <a:lstStyle>
            <a:lvl1pPr>
              <a:defRPr lang="en-US" sz="3600" b="0" i="0" u="none" strike="noStrike" kern="1200" baseline="0" dirty="0">
                <a:solidFill>
                  <a:schemeClr val="bg1"/>
                </a:solidFill>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98429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356D6B"/>
        </a:solidFill>
        <a:effectLst/>
      </p:bgPr>
    </p:bg>
    <p:spTree>
      <p:nvGrpSpPr>
        <p:cNvPr id="1" name=""/>
        <p:cNvGrpSpPr/>
        <p:nvPr/>
      </p:nvGrpSpPr>
      <p:grpSpPr>
        <a:xfrm>
          <a:off x="0" y="0"/>
          <a:ext cx="0" cy="0"/>
          <a:chOff x="0" y="0"/>
          <a:chExt cx="0" cy="0"/>
        </a:xfrm>
      </p:grpSpPr>
      <p:pic>
        <p:nvPicPr>
          <p:cNvPr id="8" name="Picture 2"/>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userDrawn="1"/>
        </p:nvSpPr>
        <p:spPr>
          <a:xfrm>
            <a:off x="304800" y="6401681"/>
            <a:ext cx="2667000" cy="276999"/>
          </a:xfrm>
          <a:prstGeom prst="rect">
            <a:avLst/>
          </a:prstGeom>
          <a:noFill/>
        </p:spPr>
        <p:txBody>
          <a:bodyPr wrap="square" rtlCol="0">
            <a:spAutoFit/>
          </a:bodyPr>
          <a:lstStyle/>
          <a:p>
            <a:r>
              <a:rPr lang="en-US" sz="1200" dirty="0" smtClean="0">
                <a:solidFill>
                  <a:srgbClr val="FFE200"/>
                </a:solidFill>
              </a:rPr>
              <a:t>© Cengage Learning 2015</a:t>
            </a:r>
            <a:endParaRPr lang="en-US" sz="1200" dirty="0">
              <a:solidFill>
                <a:srgbClr val="FFE200"/>
              </a:solidFill>
            </a:endParaRPr>
          </a:p>
        </p:txBody>
      </p:sp>
      <p:sp>
        <p:nvSpPr>
          <p:cNvPr id="5" name="Slide Number Placeholder 4"/>
          <p:cNvSpPr>
            <a:spLocks noGrp="1"/>
          </p:cNvSpPr>
          <p:nvPr>
            <p:ph type="sldNum" sz="quarter" idx="12"/>
          </p:nvPr>
        </p:nvSpPr>
        <p:spPr/>
        <p:txBody>
          <a:bodyPr/>
          <a:lstStyle/>
          <a:p>
            <a:fld id="{69F47AE8-D8FE-4CED-ABA5-F21494CE6D1C}" type="slidenum">
              <a:rPr lang="en-US" smtClean="0"/>
              <a:t>‹#›</a:t>
            </a:fld>
            <a:endParaRPr lang="en-US" dirty="0"/>
          </a:p>
        </p:txBody>
      </p:sp>
      <p:sp>
        <p:nvSpPr>
          <p:cNvPr id="6" name="Title 1"/>
          <p:cNvSpPr>
            <a:spLocks noGrp="1"/>
          </p:cNvSpPr>
          <p:nvPr>
            <p:ph type="title"/>
          </p:nvPr>
        </p:nvSpPr>
        <p:spPr>
          <a:xfrm>
            <a:off x="0" y="0"/>
            <a:ext cx="9144000" cy="1219200"/>
          </a:xfrm>
          <a:solidFill>
            <a:srgbClr val="356D6B"/>
          </a:solidFill>
        </p:spPr>
        <p:txBody>
          <a:bodyPr>
            <a:normAutofit/>
          </a:bodyPr>
          <a:lstStyle>
            <a:lvl1pPr>
              <a:defRPr lang="en-US" sz="3600" b="0" i="0" u="none" strike="noStrike" kern="1200" baseline="0" dirty="0">
                <a:solidFill>
                  <a:schemeClr val="bg1"/>
                </a:solidFill>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52283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2"/>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userDrawn="1"/>
        </p:nvSpPr>
        <p:spPr>
          <a:xfrm>
            <a:off x="304800" y="6401681"/>
            <a:ext cx="2667000" cy="276999"/>
          </a:xfrm>
          <a:prstGeom prst="rect">
            <a:avLst/>
          </a:prstGeom>
          <a:noFill/>
        </p:spPr>
        <p:txBody>
          <a:bodyPr wrap="square" rtlCol="0">
            <a:spAutoFit/>
          </a:bodyPr>
          <a:lstStyle/>
          <a:p>
            <a:r>
              <a:rPr lang="en-US" sz="1200" dirty="0" smtClean="0">
                <a:solidFill>
                  <a:srgbClr val="FFE200"/>
                </a:solidFill>
              </a:rPr>
              <a:t>© Cengage Learning 2015</a:t>
            </a:r>
            <a:endParaRPr lang="en-US" sz="1200" dirty="0">
              <a:solidFill>
                <a:srgbClr val="FFE200"/>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825263F-CFBD-4D4E-A762-BCD1710B4A93}" type="slidenum">
              <a:rPr lang="en-US" smtClean="0"/>
              <a:t>‹#›</a:t>
            </a:fld>
            <a:endParaRPr lang="en-US" dirty="0"/>
          </a:p>
        </p:txBody>
      </p:sp>
    </p:spTree>
    <p:extLst>
      <p:ext uri="{BB962C8B-B14F-4D97-AF65-F5344CB8AC3E}">
        <p14:creationId xmlns:p14="http://schemas.microsoft.com/office/powerpoint/2010/main" val="1799480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r="8502"/>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0"/>
            <a:ext cx="8229600" cy="13446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602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304800" y="6401681"/>
            <a:ext cx="2667000" cy="276999"/>
          </a:xfrm>
          <a:prstGeom prst="rect">
            <a:avLst/>
          </a:prstGeom>
          <a:noFill/>
        </p:spPr>
        <p:txBody>
          <a:bodyPr wrap="square" rtlCol="0">
            <a:spAutoFit/>
          </a:bodyPr>
          <a:lstStyle/>
          <a:p>
            <a:r>
              <a:rPr lang="en-US" sz="1200" dirty="0" smtClean="0">
                <a:solidFill>
                  <a:srgbClr val="FFE200"/>
                </a:solidFill>
              </a:rPr>
              <a:t>© Cengage Learning 2015</a:t>
            </a:r>
            <a:endParaRPr lang="en-US" sz="1200" dirty="0">
              <a:solidFill>
                <a:srgbClr val="FFE200"/>
              </a:solidFill>
            </a:endParaRPr>
          </a:p>
        </p:txBody>
      </p:sp>
      <p:sp>
        <p:nvSpPr>
          <p:cNvPr id="10" name="Slide Number Placeholder 5"/>
          <p:cNvSpPr>
            <a:spLocks noGrp="1"/>
          </p:cNvSpPr>
          <p:nvPr>
            <p:ph type="sldNum" sz="quarter" idx="4"/>
          </p:nvPr>
        </p:nvSpPr>
        <p:spPr>
          <a:xfrm>
            <a:off x="6553200" y="6356350"/>
            <a:ext cx="2133600" cy="365125"/>
          </a:xfrm>
          <a:prstGeom prst="rect">
            <a:avLst/>
          </a:prstGeom>
        </p:spPr>
        <p:txBody>
          <a:bodyPr/>
          <a:lstStyle>
            <a:lvl1pPr algn="r">
              <a:defRPr sz="1400">
                <a:solidFill>
                  <a:srgbClr val="FFE200"/>
                </a:solidFill>
              </a:defRPr>
            </a:lvl1pPr>
          </a:lstStyle>
          <a:p>
            <a:fld id="{4825263F-CFBD-4D4E-A762-BCD1710B4A93}" type="slidenum">
              <a:rPr lang="en-US" smtClean="0"/>
              <a:pPr/>
              <a:t>‹#›</a:t>
            </a:fld>
            <a:endParaRPr lang="en-US" dirty="0"/>
          </a:p>
        </p:txBody>
      </p:sp>
    </p:spTree>
    <p:extLst>
      <p:ext uri="{BB962C8B-B14F-4D97-AF65-F5344CB8AC3E}">
        <p14:creationId xmlns:p14="http://schemas.microsoft.com/office/powerpoint/2010/main" val="418353162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3600" kern="1200">
          <a:solidFill>
            <a:srgbClr val="002A2A"/>
          </a:solidFill>
          <a:latin typeface="Arial" pitchFamily="34" charset="0"/>
          <a:ea typeface="+mj-ea"/>
          <a:cs typeface="Arial"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12</a:t>
            </a:r>
            <a:endParaRPr lang="en-US" dirty="0"/>
          </a:p>
        </p:txBody>
      </p:sp>
      <p:sp>
        <p:nvSpPr>
          <p:cNvPr id="3" name="Title 2"/>
          <p:cNvSpPr>
            <a:spLocks noGrp="1"/>
          </p:cNvSpPr>
          <p:nvPr>
            <p:ph type="ctrTitle"/>
          </p:nvPr>
        </p:nvSpPr>
        <p:spPr/>
        <p:txBody>
          <a:bodyPr/>
          <a:lstStyle/>
          <a:p>
            <a:r>
              <a:rPr lang="en-US" dirty="0" smtClean="0"/>
              <a:t>Life in the</a:t>
            </a:r>
            <a:br>
              <a:rPr lang="en-US" dirty="0" smtClean="0"/>
            </a:br>
            <a:r>
              <a:rPr lang="en-US" dirty="0" smtClean="0"/>
              <a:t>Ocean</a:t>
            </a:r>
            <a:endParaRPr lang="en-US" dirty="0"/>
          </a:p>
        </p:txBody>
      </p:sp>
    </p:spTree>
    <p:extLst>
      <p:ext uri="{BB962C8B-B14F-4D97-AF65-F5344CB8AC3E}">
        <p14:creationId xmlns:p14="http://schemas.microsoft.com/office/powerpoint/2010/main" val="2359685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Photosynthesis</a:t>
            </a:r>
            <a:endParaRPr lang="en-US" dirty="0"/>
          </a:p>
        </p:txBody>
      </p:sp>
      <p:pic>
        <p:nvPicPr>
          <p:cNvPr id="3" name="Picture 2" descr="12p292_f09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800"/>
            <a:ext cx="9144000" cy="2109216"/>
          </a:xfrm>
          <a:prstGeom prst="rect">
            <a:avLst/>
          </a:prstGeom>
        </p:spPr>
      </p:pic>
      <p:pic>
        <p:nvPicPr>
          <p:cNvPr id="3074" name="Picture 2" descr="http://mrsmarsigliano.weebly.com/uploads/2/4/8/0/24807467/6433566_or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810000"/>
            <a:ext cx="523875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303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Chemosynthesis</a:t>
            </a:r>
            <a:endParaRPr lang="en-US" dirty="0"/>
          </a:p>
        </p:txBody>
      </p:sp>
      <p:pic>
        <p:nvPicPr>
          <p:cNvPr id="3" name="Picture 2" descr="12p292_f09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86456"/>
            <a:ext cx="9144000" cy="2218944"/>
          </a:xfrm>
          <a:prstGeom prst="rect">
            <a:avLst/>
          </a:prstGeom>
        </p:spPr>
      </p:pic>
    </p:spTree>
    <p:extLst>
      <p:ext uri="{BB962C8B-B14F-4D97-AF65-F5344CB8AC3E}">
        <p14:creationId xmlns:p14="http://schemas.microsoft.com/office/powerpoint/2010/main" val="2558060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p293_f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1818" y="181059"/>
            <a:ext cx="5523382" cy="6038682"/>
          </a:xfrm>
          <a:prstGeom prst="rect">
            <a:avLst/>
          </a:prstGeom>
        </p:spPr>
      </p:pic>
    </p:spTree>
    <p:extLst>
      <p:ext uri="{BB962C8B-B14F-4D97-AF65-F5344CB8AC3E}">
        <p14:creationId xmlns:p14="http://schemas.microsoft.com/office/powerpoint/2010/main" val="1581604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r>
              <a:rPr lang="en-US" altLang="en-US" dirty="0" smtClean="0"/>
              <a:t>Primary productivity is expressed in grams of carbon bound into organic material per square meter of ocean surface per year</a:t>
            </a:r>
          </a:p>
          <a:p>
            <a:pPr lvl="1"/>
            <a:r>
              <a:rPr lang="en-US" altLang="en-US" dirty="0" smtClean="0"/>
              <a:t>Phytoplankton</a:t>
            </a:r>
          </a:p>
          <a:p>
            <a:pPr lvl="2"/>
            <a:r>
              <a:rPr lang="en-US" altLang="en-US" dirty="0" smtClean="0"/>
              <a:t>Product 90 to 96 percent </a:t>
            </a:r>
            <a:r>
              <a:rPr lang="en-US" dirty="0" smtClean="0"/>
              <a:t>of </a:t>
            </a:r>
            <a:r>
              <a:rPr lang="en-US" dirty="0"/>
              <a:t>the surface ocean’s carbohydrates</a:t>
            </a:r>
            <a:endParaRPr lang="en-US" altLang="en-US" dirty="0" smtClean="0"/>
          </a:p>
          <a:p>
            <a:pPr lvl="2"/>
            <a:r>
              <a:rPr lang="en-US" altLang="en-US" dirty="0" smtClean="0"/>
              <a:t>Occurs in water, in seabed sediments, and in solid rock</a:t>
            </a:r>
          </a:p>
          <a:p>
            <a:pPr lvl="1"/>
            <a:r>
              <a:rPr lang="en-US" altLang="en-US" dirty="0" smtClean="0"/>
              <a:t>Extremophiles: bacteria and archaea that live under extreme conditions</a:t>
            </a:r>
          </a:p>
        </p:txBody>
      </p:sp>
      <p:sp>
        <p:nvSpPr>
          <p:cNvPr id="13313" name="Title 1"/>
          <p:cNvSpPr>
            <a:spLocks noGrp="1"/>
          </p:cNvSpPr>
          <p:nvPr>
            <p:ph type="title"/>
          </p:nvPr>
        </p:nvSpPr>
        <p:spPr/>
        <p:txBody>
          <a:bodyPr/>
          <a:lstStyle/>
          <a:p>
            <a:r>
              <a:rPr lang="en-US" altLang="en-US" dirty="0" smtClean="0"/>
              <a:t>Primary Producers Synthesize Organic Materials</a:t>
            </a:r>
          </a:p>
        </p:txBody>
      </p:sp>
    </p:spTree>
    <p:extLst>
      <p:ext uri="{BB962C8B-B14F-4D97-AF65-F5344CB8AC3E}">
        <p14:creationId xmlns:p14="http://schemas.microsoft.com/office/powerpoint/2010/main" val="2823411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altLang="en-US" dirty="0" smtClean="0"/>
              <a:t>Primary Producers Synthesize Organic Materials (cont’d.)</a:t>
            </a:r>
          </a:p>
        </p:txBody>
      </p:sp>
      <p:pic>
        <p:nvPicPr>
          <p:cNvPr id="2" name="Picture 1" descr="12p294_f11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1371600"/>
            <a:ext cx="4151782" cy="4876800"/>
          </a:xfrm>
          <a:prstGeom prst="rect">
            <a:avLst/>
          </a:prstGeom>
        </p:spPr>
      </p:pic>
    </p:spTree>
    <p:extLst>
      <p:ext uri="{BB962C8B-B14F-4D97-AF65-F5344CB8AC3E}">
        <p14:creationId xmlns:p14="http://schemas.microsoft.com/office/powerpoint/2010/main" val="1083186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ltLang="en-US" dirty="0" smtClean="0"/>
              <a:t>Primary Productivity in the Ocean</a:t>
            </a:r>
          </a:p>
        </p:txBody>
      </p:sp>
      <p:sp>
        <p:nvSpPr>
          <p:cNvPr id="15363" name="TextBox 3"/>
          <p:cNvSpPr txBox="1">
            <a:spLocks noChangeArrowheads="1"/>
          </p:cNvSpPr>
          <p:nvPr/>
        </p:nvSpPr>
        <p:spPr bwMode="auto">
          <a:xfrm>
            <a:off x="152400" y="5595271"/>
            <a:ext cx="8839200"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1pPr>
            <a:lvl2pPr marL="742950" indent="-28575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2pPr>
            <a:lvl3pPr marL="11430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3pPr>
            <a:lvl4pPr marL="16002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4pPr>
            <a:lvl5pPr marL="2057400" indent="-228600" eaLnBrk="0" hangingPunct="0">
              <a:lnSpc>
                <a:spcPct val="80000"/>
              </a:lnSpc>
              <a:spcBef>
                <a:spcPct val="20000"/>
              </a:spcBef>
              <a:buClr>
                <a:schemeClr val="tx2"/>
              </a:buClr>
              <a:buSzPct val="50000"/>
              <a:buFont typeface="Wingdings" pitchFamily="2" charset="2"/>
              <a:defRPr sz="1600">
                <a:solidFill>
                  <a:schemeClr val="tx1"/>
                </a:solidFill>
                <a:latin typeface="Verdana" pitchFamily="34" charset="0"/>
                <a:ea typeface="MS PGothic" pitchFamily="34" charset="-128"/>
              </a:defRPr>
            </a:lvl5pPr>
            <a:lvl6pPr marL="25146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6pPr>
            <a:lvl7pPr marL="29718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7pPr>
            <a:lvl8pPr marL="34290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8pPr>
            <a:lvl9pPr marL="3886200" indent="-228600" eaLnBrk="0" fontAlgn="base" hangingPunct="0">
              <a:lnSpc>
                <a:spcPct val="80000"/>
              </a:lnSpc>
              <a:spcBef>
                <a:spcPct val="20000"/>
              </a:spcBef>
              <a:spcAft>
                <a:spcPct val="0"/>
              </a:spcAft>
              <a:buClr>
                <a:schemeClr val="tx2"/>
              </a:buClr>
              <a:buSzPct val="50000"/>
              <a:buFont typeface="Wingdings" pitchFamily="2" charset="2"/>
              <a:defRPr sz="1600">
                <a:solidFill>
                  <a:schemeClr val="tx1"/>
                </a:solidFill>
                <a:latin typeface="Verdana" pitchFamily="34" charset="0"/>
                <a:ea typeface="MS PGothic" pitchFamily="34" charset="-128"/>
              </a:defRPr>
            </a:lvl9pPr>
          </a:lstStyle>
          <a:p>
            <a:pPr eaLnBrk="1" hangingPunct="1"/>
            <a:r>
              <a:rPr lang="en-US" altLang="en-US" sz="2400" dirty="0" smtClean="0"/>
              <a:t>High primary productivity: </a:t>
            </a:r>
            <a:r>
              <a:rPr lang="en-US" altLang="en-US" sz="2400" dirty="0" smtClean="0">
                <a:solidFill>
                  <a:srgbClr val="FF0000"/>
                </a:solidFill>
              </a:rPr>
              <a:t>red</a:t>
            </a:r>
            <a:r>
              <a:rPr lang="en-US" altLang="en-US" sz="2400" dirty="0"/>
              <a:t>, </a:t>
            </a:r>
            <a:r>
              <a:rPr lang="en-US" altLang="en-US" sz="2400" dirty="0">
                <a:solidFill>
                  <a:srgbClr val="FFFF00"/>
                </a:solidFill>
              </a:rPr>
              <a:t>yellow</a:t>
            </a:r>
            <a:r>
              <a:rPr lang="en-US" altLang="en-US" sz="2400" dirty="0"/>
              <a:t>, and </a:t>
            </a:r>
            <a:r>
              <a:rPr lang="en-US" altLang="en-US" sz="2400" dirty="0">
                <a:solidFill>
                  <a:srgbClr val="336600"/>
                </a:solidFill>
              </a:rPr>
              <a:t>green</a:t>
            </a:r>
            <a:r>
              <a:rPr lang="en-US" altLang="en-US" sz="2400" dirty="0"/>
              <a:t> areas </a:t>
            </a:r>
            <a:endParaRPr lang="en-US" altLang="en-US" sz="2400" dirty="0" smtClean="0"/>
          </a:p>
          <a:p>
            <a:pPr eaLnBrk="1" hangingPunct="1"/>
            <a:r>
              <a:rPr lang="en-US" altLang="en-US" sz="2400" dirty="0" smtClean="0"/>
              <a:t>Low primary productivity: </a:t>
            </a:r>
            <a:r>
              <a:rPr lang="en-US" altLang="en-US" sz="2400" dirty="0" smtClean="0">
                <a:solidFill>
                  <a:srgbClr val="0070C0"/>
                </a:solidFill>
              </a:rPr>
              <a:t>blue </a:t>
            </a:r>
            <a:r>
              <a:rPr lang="en-US" altLang="en-US" sz="2400" dirty="0" smtClean="0"/>
              <a:t>areas</a:t>
            </a:r>
            <a:endParaRPr lang="en-US" altLang="en-US" sz="2400" dirty="0"/>
          </a:p>
          <a:p>
            <a:pPr eaLnBrk="1" hangingPunct="1"/>
            <a:endParaRPr lang="en-US" altLang="en-US" sz="1800" dirty="0"/>
          </a:p>
        </p:txBody>
      </p:sp>
      <p:pic>
        <p:nvPicPr>
          <p:cNvPr id="2" name="Picture 1" descr="12p295_f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60" y="1304040"/>
            <a:ext cx="8210698" cy="4236720"/>
          </a:xfrm>
          <a:prstGeom prst="rect">
            <a:avLst/>
          </a:prstGeom>
        </p:spPr>
      </p:pic>
    </p:spTree>
    <p:extLst>
      <p:ext uri="{BB962C8B-B14F-4D97-AF65-F5344CB8AC3E}">
        <p14:creationId xmlns:p14="http://schemas.microsoft.com/office/powerpoint/2010/main" val="2238592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smtClean="0"/>
              <a:t>Autotrophs (producers): organisms that make their own food</a:t>
            </a:r>
          </a:p>
          <a:p>
            <a:r>
              <a:rPr lang="en-US" altLang="en-US" dirty="0" smtClean="0"/>
              <a:t>Heterotrophs: organisms that must consume other organisms for energy</a:t>
            </a:r>
          </a:p>
          <a:p>
            <a:r>
              <a:rPr lang="en-US" altLang="en-US" dirty="0" smtClean="0"/>
              <a:t>Trophic pyramid: a model that describes who eats whom</a:t>
            </a:r>
          </a:p>
        </p:txBody>
      </p:sp>
      <p:sp>
        <p:nvSpPr>
          <p:cNvPr id="2" name="Title 1"/>
          <p:cNvSpPr>
            <a:spLocks noGrp="1"/>
          </p:cNvSpPr>
          <p:nvPr>
            <p:ph type="title"/>
          </p:nvPr>
        </p:nvSpPr>
        <p:spPr/>
        <p:txBody>
          <a:bodyPr/>
          <a:lstStyle/>
          <a:p>
            <a:r>
              <a:rPr lang="en-US" dirty="0" smtClean="0"/>
              <a:t>Food Webs Disperse Energy through Communities</a:t>
            </a:r>
            <a:endParaRPr lang="en-US" dirty="0"/>
          </a:p>
        </p:txBody>
      </p:sp>
    </p:spTree>
    <p:extLst>
      <p:ext uri="{BB962C8B-B14F-4D97-AF65-F5344CB8AC3E}">
        <p14:creationId xmlns:p14="http://schemas.microsoft.com/office/powerpoint/2010/main" val="748531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r>
              <a:rPr lang="en-US" altLang="en-US" dirty="0"/>
              <a:t>Primary </a:t>
            </a:r>
            <a:r>
              <a:rPr lang="en-US" altLang="en-US" dirty="0" smtClean="0"/>
              <a:t>consumers (herbivores): </a:t>
            </a:r>
            <a:r>
              <a:rPr lang="en-US" altLang="en-US" dirty="0"/>
              <a:t>organisms that eat producers</a:t>
            </a:r>
          </a:p>
          <a:p>
            <a:r>
              <a:rPr lang="en-US" altLang="en-US" dirty="0"/>
              <a:t>Secondary </a:t>
            </a:r>
            <a:r>
              <a:rPr lang="en-US" altLang="en-US" dirty="0" smtClean="0"/>
              <a:t>consumers (carnivores): </a:t>
            </a:r>
            <a:r>
              <a:rPr lang="en-US" altLang="en-US" dirty="0"/>
              <a:t>organisms that eat primary consumers</a:t>
            </a:r>
          </a:p>
          <a:p>
            <a:r>
              <a:rPr lang="en-US" altLang="en-US" dirty="0" smtClean="0"/>
              <a:t>Top consumer (top carnivore)</a:t>
            </a:r>
          </a:p>
          <a:p>
            <a:pPr lvl="1"/>
            <a:r>
              <a:rPr lang="en-US" altLang="en-US" dirty="0" smtClean="0"/>
              <a:t>Found at the </a:t>
            </a:r>
            <a:r>
              <a:rPr lang="en-US" altLang="en-US" dirty="0"/>
              <a:t>top of the trophic pyramid</a:t>
            </a:r>
          </a:p>
          <a:p>
            <a:endParaRPr lang="en-US" altLang="en-US" dirty="0"/>
          </a:p>
          <a:p>
            <a:pPr lvl="1"/>
            <a:endParaRPr lang="en-US" altLang="en-US" dirty="0" smtClean="0"/>
          </a:p>
        </p:txBody>
      </p:sp>
      <p:sp>
        <p:nvSpPr>
          <p:cNvPr id="13313" name="Title 1"/>
          <p:cNvSpPr>
            <a:spLocks noGrp="1"/>
          </p:cNvSpPr>
          <p:nvPr>
            <p:ph type="title"/>
          </p:nvPr>
        </p:nvSpPr>
        <p:spPr/>
        <p:txBody>
          <a:bodyPr/>
          <a:lstStyle/>
          <a:p>
            <a:r>
              <a:rPr lang="en-US" dirty="0"/>
              <a:t>Food Webs Disperse Energy through </a:t>
            </a:r>
            <a:r>
              <a:rPr lang="en-US" dirty="0" smtClean="0"/>
              <a:t>Communities </a:t>
            </a:r>
            <a:r>
              <a:rPr lang="en-US" altLang="en-US" dirty="0" smtClean="0"/>
              <a:t>(cont’d.)</a:t>
            </a:r>
          </a:p>
        </p:txBody>
      </p:sp>
    </p:spTree>
    <p:extLst>
      <p:ext uri="{BB962C8B-B14F-4D97-AF65-F5344CB8AC3E}">
        <p14:creationId xmlns:p14="http://schemas.microsoft.com/office/powerpoint/2010/main" val="2945602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p296_f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 y="533400"/>
            <a:ext cx="9144000" cy="5340096"/>
          </a:xfrm>
          <a:prstGeom prst="rect">
            <a:avLst/>
          </a:prstGeom>
        </p:spPr>
      </p:pic>
    </p:spTree>
    <p:extLst>
      <p:ext uri="{BB962C8B-B14F-4D97-AF65-F5344CB8AC3E}">
        <p14:creationId xmlns:p14="http://schemas.microsoft.com/office/powerpoint/2010/main" val="388534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p297_f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04800"/>
            <a:ext cx="7184044" cy="5943600"/>
          </a:xfrm>
          <a:prstGeom prst="rect">
            <a:avLst/>
          </a:prstGeom>
        </p:spPr>
      </p:pic>
    </p:spTree>
    <p:extLst>
      <p:ext uri="{BB962C8B-B14F-4D97-AF65-F5344CB8AC3E}">
        <p14:creationId xmlns:p14="http://schemas.microsoft.com/office/powerpoint/2010/main" val="3565119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29553"/>
            <a:ext cx="2895600" cy="4774847"/>
          </a:xfrm>
        </p:spPr>
        <p:txBody>
          <a:bodyPr>
            <a:normAutofit fontScale="70000" lnSpcReduction="20000"/>
          </a:bodyPr>
          <a:lstStyle/>
          <a:p>
            <a:r>
              <a:rPr lang="en-US" dirty="0" smtClean="0"/>
              <a:t>Diversity</a:t>
            </a:r>
          </a:p>
          <a:p>
            <a:pPr lvl="1"/>
            <a:r>
              <a:rPr lang="en-US" dirty="0" smtClean="0"/>
              <a:t>Earth </a:t>
            </a:r>
            <a:r>
              <a:rPr lang="en-US" dirty="0"/>
              <a:t>may house as many as 100 million different </a:t>
            </a:r>
            <a:r>
              <a:rPr lang="en-US" dirty="0" smtClean="0"/>
              <a:t>species (</a:t>
            </a:r>
            <a:r>
              <a:rPr lang="en-US" dirty="0"/>
              <a:t>kinds) of living </a:t>
            </a:r>
            <a:r>
              <a:rPr lang="en-US" dirty="0" smtClean="0"/>
              <a:t>organisms</a:t>
            </a:r>
          </a:p>
          <a:p>
            <a:r>
              <a:rPr lang="en-US" dirty="0" smtClean="0"/>
              <a:t>Unity</a:t>
            </a:r>
          </a:p>
          <a:p>
            <a:pPr lvl="1"/>
            <a:r>
              <a:rPr lang="en-US" i="1" dirty="0" smtClean="0"/>
              <a:t>In a sense, </a:t>
            </a:r>
            <a:r>
              <a:rPr lang="en-US" dirty="0" smtClean="0"/>
              <a:t>a</a:t>
            </a:r>
            <a:r>
              <a:rPr lang="en-US" i="1" dirty="0" smtClean="0"/>
              <a:t>ll </a:t>
            </a:r>
            <a:r>
              <a:rPr lang="en-US" i="1" dirty="0"/>
              <a:t>life </a:t>
            </a:r>
            <a:r>
              <a:rPr lang="en-US" i="1" dirty="0" smtClean="0"/>
              <a:t>on Earth </a:t>
            </a:r>
            <a:r>
              <a:rPr lang="en-US" i="1" dirty="0"/>
              <a:t>is fundamentally the same—it’s just packaged in different </a:t>
            </a:r>
            <a:r>
              <a:rPr lang="en-US" i="1" dirty="0" smtClean="0"/>
              <a:t>ways</a:t>
            </a:r>
            <a:endParaRPr lang="en-US" dirty="0"/>
          </a:p>
        </p:txBody>
      </p:sp>
      <p:sp>
        <p:nvSpPr>
          <p:cNvPr id="3" name="Title 2"/>
          <p:cNvSpPr>
            <a:spLocks noGrp="1"/>
          </p:cNvSpPr>
          <p:nvPr>
            <p:ph type="title"/>
          </p:nvPr>
        </p:nvSpPr>
        <p:spPr/>
        <p:txBody>
          <a:bodyPr/>
          <a:lstStyle/>
          <a:p>
            <a:r>
              <a:rPr lang="en-US" dirty="0"/>
              <a:t>Life on Earth Is Notable for </a:t>
            </a:r>
            <a:r>
              <a:rPr lang="en-US" dirty="0" smtClean="0"/>
              <a:t>Unity </a:t>
            </a:r>
            <a:br>
              <a:rPr lang="en-US" dirty="0" smtClean="0"/>
            </a:br>
            <a:r>
              <a:rPr lang="en-US" dirty="0" smtClean="0"/>
              <a:t>and </a:t>
            </a:r>
            <a:r>
              <a:rPr lang="en-US" dirty="0"/>
              <a:t>Its Diversity</a:t>
            </a:r>
          </a:p>
        </p:txBody>
      </p:sp>
      <p:pic>
        <p:nvPicPr>
          <p:cNvPr id="2050" name="Picture 2" descr="http://www.leisurepro.com/blog/wp-content/uploads/2012/03/reef-fis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828800"/>
            <a:ext cx="6096000"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321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idx="1"/>
          </p:nvPr>
        </p:nvSpPr>
        <p:spPr/>
        <p:txBody>
          <a:bodyPr/>
          <a:lstStyle/>
          <a:p>
            <a:r>
              <a:rPr lang="en-US" dirty="0" smtClean="0"/>
              <a:t>Any aspect of the physical environment that affects organisms is a physical factor</a:t>
            </a:r>
          </a:p>
          <a:p>
            <a:pPr lvl="1"/>
            <a:r>
              <a:rPr lang="en-US" dirty="0" smtClean="0"/>
              <a:t>Light, dissolved gases, temperature</a:t>
            </a:r>
            <a:r>
              <a:rPr lang="en-US" dirty="0"/>
              <a:t>, </a:t>
            </a:r>
            <a:r>
              <a:rPr lang="en-US" dirty="0" smtClean="0"/>
              <a:t>dissolved nutrients, acid-base balance, salinity, and hydrostatic pressure</a:t>
            </a:r>
          </a:p>
          <a:p>
            <a:r>
              <a:rPr lang="en-US" altLang="en-US" dirty="0"/>
              <a:t>Biological </a:t>
            </a:r>
            <a:r>
              <a:rPr lang="en-US" altLang="en-US" dirty="0" smtClean="0"/>
              <a:t>factors affecting living organisms</a:t>
            </a:r>
            <a:endParaRPr lang="en-US" altLang="en-US" dirty="0"/>
          </a:p>
          <a:p>
            <a:pPr lvl="1"/>
            <a:r>
              <a:rPr lang="en-US" altLang="en-US" dirty="0"/>
              <a:t>Diffusion, osmosis, active transport, and surface-to-volume ratio</a:t>
            </a:r>
          </a:p>
          <a:p>
            <a:endParaRPr lang="en-US" dirty="0"/>
          </a:p>
        </p:txBody>
      </p:sp>
      <p:sp>
        <p:nvSpPr>
          <p:cNvPr id="19457" name="Rectangle 2"/>
          <p:cNvSpPr>
            <a:spLocks noGrp="1" noChangeArrowheads="1"/>
          </p:cNvSpPr>
          <p:nvPr>
            <p:ph type="title"/>
          </p:nvPr>
        </p:nvSpPr>
        <p:spPr/>
        <p:txBody>
          <a:bodyPr/>
          <a:lstStyle/>
          <a:p>
            <a:r>
              <a:rPr lang="en-US" altLang="en-US" dirty="0" smtClean="0"/>
              <a:t>Environmental Factors Influence the Success of Marine Organisms</a:t>
            </a:r>
          </a:p>
        </p:txBody>
      </p:sp>
    </p:spTree>
    <p:extLst>
      <p:ext uri="{BB962C8B-B14F-4D97-AF65-F5344CB8AC3E}">
        <p14:creationId xmlns:p14="http://schemas.microsoft.com/office/powerpoint/2010/main" val="1145924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a:lstStyle/>
          <a:p>
            <a:r>
              <a:rPr lang="en-US" dirty="0" smtClean="0"/>
              <a:t>Limiting </a:t>
            </a:r>
            <a:r>
              <a:rPr lang="en-US" dirty="0"/>
              <a:t>factor: a factor found in the environment that can be harmful if present in quantities that are too large or too small</a:t>
            </a:r>
          </a:p>
          <a:p>
            <a:pPr lvl="1"/>
            <a:endParaRPr lang="en-US" altLang="en-US" dirty="0" smtClean="0"/>
          </a:p>
          <a:p>
            <a:endParaRPr lang="en-US" altLang="en-US" dirty="0" smtClean="0"/>
          </a:p>
          <a:p>
            <a:endParaRPr lang="en-US" altLang="en-US" dirty="0" smtClean="0"/>
          </a:p>
        </p:txBody>
      </p:sp>
      <p:sp>
        <p:nvSpPr>
          <p:cNvPr id="20481" name="Rectangle 2"/>
          <p:cNvSpPr>
            <a:spLocks noGrp="1" noChangeArrowheads="1"/>
          </p:cNvSpPr>
          <p:nvPr>
            <p:ph type="title"/>
          </p:nvPr>
        </p:nvSpPr>
        <p:spPr/>
        <p:txBody>
          <a:bodyPr/>
          <a:lstStyle/>
          <a:p>
            <a:r>
              <a:rPr lang="en-US" altLang="en-US" dirty="0" smtClean="0"/>
              <a:t>Environmental Factors Influence the Success of Marine Organisms (cont’d.)</a:t>
            </a:r>
          </a:p>
        </p:txBody>
      </p:sp>
    </p:spTree>
    <p:extLst>
      <p:ext uri="{BB962C8B-B14F-4D97-AF65-F5344CB8AC3E}">
        <p14:creationId xmlns:p14="http://schemas.microsoft.com/office/powerpoint/2010/main" val="3076089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862935"/>
            <a:ext cx="3602974" cy="461665"/>
          </a:xfrm>
          <a:prstGeom prst="rect">
            <a:avLst/>
          </a:prstGeom>
          <a:noFill/>
        </p:spPr>
        <p:txBody>
          <a:bodyPr wrap="none" rtlCol="0">
            <a:spAutoFit/>
          </a:bodyPr>
          <a:lstStyle/>
          <a:p>
            <a:r>
              <a:rPr lang="en-US" sz="2400" dirty="0" smtClean="0"/>
              <a:t>(a) Clear, open ocean water</a:t>
            </a:r>
            <a:endParaRPr lang="en-US" sz="2400" dirty="0"/>
          </a:p>
        </p:txBody>
      </p:sp>
      <p:sp>
        <p:nvSpPr>
          <p:cNvPr id="10" name="TextBox 9"/>
          <p:cNvSpPr txBox="1"/>
          <p:nvPr/>
        </p:nvSpPr>
        <p:spPr>
          <a:xfrm>
            <a:off x="4953000" y="5862935"/>
            <a:ext cx="3122073" cy="461665"/>
          </a:xfrm>
          <a:prstGeom prst="rect">
            <a:avLst/>
          </a:prstGeom>
          <a:noFill/>
        </p:spPr>
        <p:txBody>
          <a:bodyPr wrap="none" rtlCol="0">
            <a:spAutoFit/>
          </a:bodyPr>
          <a:lstStyle/>
          <a:p>
            <a:r>
              <a:rPr lang="en-US" sz="2400" dirty="0" smtClean="0"/>
              <a:t>(b) Coastal ocean water</a:t>
            </a:r>
            <a:endParaRPr lang="en-US" sz="2400" dirty="0"/>
          </a:p>
        </p:txBody>
      </p:sp>
      <p:pic>
        <p:nvPicPr>
          <p:cNvPr id="2" name="Picture 1" descr="12p298_f16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914400"/>
            <a:ext cx="3352800" cy="4845086"/>
          </a:xfrm>
          <a:prstGeom prst="rect">
            <a:avLst/>
          </a:prstGeom>
        </p:spPr>
      </p:pic>
      <p:pic>
        <p:nvPicPr>
          <p:cNvPr id="3" name="Picture 2" descr="12p298_f16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3048000"/>
            <a:ext cx="5058202" cy="2414448"/>
          </a:xfrm>
          <a:prstGeom prst="rect">
            <a:avLst/>
          </a:prstGeom>
        </p:spPr>
      </p:pic>
    </p:spTree>
    <p:extLst>
      <p:ext uri="{BB962C8B-B14F-4D97-AF65-F5344CB8AC3E}">
        <p14:creationId xmlns:p14="http://schemas.microsoft.com/office/powerpoint/2010/main" val="3210486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smtClean="0"/>
              <a:t>Euphotic zone: </a:t>
            </a:r>
            <a:r>
              <a:rPr lang="en-US" altLang="en-US" dirty="0"/>
              <a:t>area near the </a:t>
            </a:r>
            <a:r>
              <a:rPr lang="en-US" altLang="en-US" dirty="0" smtClean="0"/>
              <a:t>surface where most of the ocean’s biological productivity occurs</a:t>
            </a:r>
          </a:p>
          <a:p>
            <a:r>
              <a:rPr lang="en-US" altLang="en-US" dirty="0" smtClean="0"/>
              <a:t>Disphotic zone: below the euphotic zone lies</a:t>
            </a:r>
          </a:p>
          <a:p>
            <a:r>
              <a:rPr lang="en-US" altLang="en-US" dirty="0" smtClean="0"/>
              <a:t>Aphotic zone: dark, vast </a:t>
            </a:r>
            <a:r>
              <a:rPr lang="en-US" altLang="en-US" dirty="0"/>
              <a:t>bulk of the ocean where sunlight never </a:t>
            </a:r>
            <a:r>
              <a:rPr lang="en-US" altLang="en-US" dirty="0" smtClean="0"/>
              <a:t>reaches</a:t>
            </a:r>
          </a:p>
          <a:p>
            <a:pPr lvl="1"/>
            <a:r>
              <a:rPr lang="en-US" altLang="en-US" dirty="0" smtClean="0"/>
              <a:t>Below the disphotic zone</a:t>
            </a:r>
            <a:endParaRPr lang="en-US" dirty="0"/>
          </a:p>
        </p:txBody>
      </p:sp>
      <p:sp>
        <p:nvSpPr>
          <p:cNvPr id="22529" name="Rectangle 2"/>
          <p:cNvSpPr>
            <a:spLocks noGrp="1" noChangeArrowheads="1"/>
          </p:cNvSpPr>
          <p:nvPr>
            <p:ph type="title"/>
          </p:nvPr>
        </p:nvSpPr>
        <p:spPr/>
        <p:txBody>
          <a:bodyPr/>
          <a:lstStyle/>
          <a:p>
            <a:r>
              <a:rPr lang="en-US" altLang="en-US" dirty="0" smtClean="0"/>
              <a:t>Photosynthesis Depends on Light</a:t>
            </a:r>
          </a:p>
        </p:txBody>
      </p:sp>
    </p:spTree>
    <p:extLst>
      <p:ext uri="{BB962C8B-B14F-4D97-AF65-F5344CB8AC3E}">
        <p14:creationId xmlns:p14="http://schemas.microsoft.com/office/powerpoint/2010/main" val="2259121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p298_f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28600"/>
            <a:ext cx="5182820" cy="5943600"/>
          </a:xfrm>
          <a:prstGeom prst="rect">
            <a:avLst/>
          </a:prstGeom>
        </p:spPr>
      </p:pic>
    </p:spTree>
    <p:extLst>
      <p:ext uri="{BB962C8B-B14F-4D97-AF65-F5344CB8AC3E}">
        <p14:creationId xmlns:p14="http://schemas.microsoft.com/office/powerpoint/2010/main" val="543675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smtClean="0"/>
              <a:t>Metabolic rate increases with temperature</a:t>
            </a:r>
          </a:p>
          <a:p>
            <a:r>
              <a:rPr lang="en-US" altLang="en-US" dirty="0" smtClean="0"/>
              <a:t>Ectothermic: “cold blooded	</a:t>
            </a:r>
          </a:p>
          <a:p>
            <a:pPr lvl="1"/>
            <a:r>
              <a:rPr lang="en-US" altLang="en-US" dirty="0" smtClean="0"/>
              <a:t>Organisms with internal </a:t>
            </a:r>
            <a:r>
              <a:rPr lang="en-US" dirty="0" smtClean="0"/>
              <a:t>temperatures that stay very close to that of the surroundings</a:t>
            </a:r>
          </a:p>
          <a:p>
            <a:pPr lvl="2"/>
            <a:r>
              <a:rPr lang="en-US" altLang="en-US" dirty="0" smtClean="0"/>
              <a:t>Most marine organisms </a:t>
            </a:r>
          </a:p>
          <a:p>
            <a:r>
              <a:rPr lang="en-US" altLang="en-US" dirty="0" smtClean="0"/>
              <a:t>Endothermic: “warm blooded”</a:t>
            </a:r>
          </a:p>
          <a:p>
            <a:pPr lvl="1"/>
            <a:r>
              <a:rPr lang="en-US" altLang="en-US" dirty="0" smtClean="0"/>
              <a:t>Complex animals that have a stable, high internal temperature</a:t>
            </a:r>
          </a:p>
          <a:p>
            <a:pPr lvl="2"/>
            <a:r>
              <a:rPr lang="en-US" altLang="en-US" dirty="0" smtClean="0"/>
              <a:t>Mammals, birds, and a few fishes</a:t>
            </a:r>
            <a:endParaRPr lang="en-US" dirty="0"/>
          </a:p>
        </p:txBody>
      </p:sp>
      <p:sp>
        <p:nvSpPr>
          <p:cNvPr id="167938" name="Rectangle 2"/>
          <p:cNvSpPr>
            <a:spLocks noGrp="1" noChangeArrowheads="1"/>
          </p:cNvSpPr>
          <p:nvPr>
            <p:ph type="title"/>
          </p:nvPr>
        </p:nvSpPr>
        <p:spPr/>
        <p:txBody>
          <a:bodyPr/>
          <a:lstStyle/>
          <a:p>
            <a:r>
              <a:rPr lang="en-US" dirty="0" smtClean="0"/>
              <a:t>Temperature Influences Metabolic Rate</a:t>
            </a:r>
            <a:endParaRPr lang="en-US" dirty="0"/>
          </a:p>
        </p:txBody>
      </p:sp>
    </p:spTree>
    <p:extLst>
      <p:ext uri="{BB962C8B-B14F-4D97-AF65-F5344CB8AC3E}">
        <p14:creationId xmlns:p14="http://schemas.microsoft.com/office/powerpoint/2010/main" val="3378491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p299_f1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52400"/>
            <a:ext cx="4153408" cy="6096000"/>
          </a:xfrm>
          <a:prstGeom prst="rect">
            <a:avLst/>
          </a:prstGeom>
        </p:spPr>
      </p:pic>
    </p:spTree>
    <p:extLst>
      <p:ext uri="{BB962C8B-B14F-4D97-AF65-F5344CB8AC3E}">
        <p14:creationId xmlns:p14="http://schemas.microsoft.com/office/powerpoint/2010/main" val="3929213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smtClean="0"/>
              <a:t>Diffusion: mixing due to random molecular movements</a:t>
            </a:r>
          </a:p>
          <a:p>
            <a:r>
              <a:rPr lang="en-US" altLang="en-US" dirty="0" smtClean="0"/>
              <a:t>Osmosis: diffusion of water through a membrane</a:t>
            </a:r>
          </a:p>
          <a:p>
            <a:r>
              <a:rPr lang="en-US" altLang="en-US" dirty="0" smtClean="0"/>
              <a:t>Isotonic: same concentration of dissolved substances inside/outside the organism</a:t>
            </a:r>
          </a:p>
          <a:p>
            <a:r>
              <a:rPr lang="en-US" altLang="en-US" dirty="0" smtClean="0"/>
              <a:t>Hypertonic</a:t>
            </a:r>
          </a:p>
          <a:p>
            <a:r>
              <a:rPr lang="en-US" altLang="en-US" dirty="0" smtClean="0"/>
              <a:t>Hypotonic</a:t>
            </a:r>
          </a:p>
          <a:p>
            <a:pPr lvl="1"/>
            <a:endParaRPr lang="en-US" altLang="en-US" dirty="0" smtClean="0"/>
          </a:p>
          <a:p>
            <a:endParaRPr lang="en-US" altLang="en-US" dirty="0" smtClean="0"/>
          </a:p>
        </p:txBody>
      </p:sp>
      <p:sp>
        <p:nvSpPr>
          <p:cNvPr id="24577" name="Title 1"/>
          <p:cNvSpPr>
            <a:spLocks noGrp="1"/>
          </p:cNvSpPr>
          <p:nvPr>
            <p:ph type="title"/>
          </p:nvPr>
        </p:nvSpPr>
        <p:spPr/>
        <p:txBody>
          <a:bodyPr/>
          <a:lstStyle/>
          <a:p>
            <a:r>
              <a:rPr lang="en-US" altLang="en-US" dirty="0" smtClean="0"/>
              <a:t>Substances Move Through Cells by Diffusion, Osmosis, and Active Transport</a:t>
            </a:r>
          </a:p>
        </p:txBody>
      </p:sp>
    </p:spTree>
    <p:extLst>
      <p:ext uri="{BB962C8B-B14F-4D97-AF65-F5344CB8AC3E}">
        <p14:creationId xmlns:p14="http://schemas.microsoft.com/office/powerpoint/2010/main" val="163170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Active </a:t>
            </a:r>
            <a:r>
              <a:rPr lang="en-US" altLang="en-US" dirty="0" smtClean="0"/>
              <a:t>transport: the </a:t>
            </a:r>
            <a:r>
              <a:rPr lang="en-US" altLang="en-US" dirty="0"/>
              <a:t>transport of a substance against a concentration </a:t>
            </a:r>
            <a:r>
              <a:rPr lang="en-US" altLang="en-US" dirty="0" smtClean="0"/>
              <a:t>gradient</a:t>
            </a:r>
          </a:p>
          <a:p>
            <a:pPr lvl="1"/>
            <a:r>
              <a:rPr lang="en-US" altLang="en-US" dirty="0" smtClean="0"/>
              <a:t>Requires </a:t>
            </a:r>
            <a:r>
              <a:rPr lang="en-US" altLang="en-US" dirty="0"/>
              <a:t>energy </a:t>
            </a:r>
            <a:r>
              <a:rPr lang="en-US" altLang="en-US" dirty="0" smtClean="0"/>
              <a:t>input</a:t>
            </a:r>
            <a:endParaRPr lang="en-US" altLang="en-US" dirty="0"/>
          </a:p>
          <a:p>
            <a:pPr lvl="1"/>
            <a:endParaRPr lang="en-US" altLang="en-US" dirty="0" smtClean="0"/>
          </a:p>
          <a:p>
            <a:endParaRPr lang="en-US" altLang="en-US" dirty="0" smtClean="0"/>
          </a:p>
        </p:txBody>
      </p:sp>
      <p:sp>
        <p:nvSpPr>
          <p:cNvPr id="24577" name="Title 1"/>
          <p:cNvSpPr>
            <a:spLocks noGrp="1"/>
          </p:cNvSpPr>
          <p:nvPr>
            <p:ph type="title"/>
          </p:nvPr>
        </p:nvSpPr>
        <p:spPr/>
        <p:txBody>
          <a:bodyPr/>
          <a:lstStyle/>
          <a:p>
            <a:r>
              <a:rPr lang="en-US" altLang="en-US" dirty="0" smtClean="0"/>
              <a:t>Diffusion, Osmosis, and Active Transport (cont’d.)</a:t>
            </a:r>
          </a:p>
        </p:txBody>
      </p:sp>
    </p:spTree>
    <p:extLst>
      <p:ext uri="{BB962C8B-B14F-4D97-AF65-F5344CB8AC3E}">
        <p14:creationId xmlns:p14="http://schemas.microsoft.com/office/powerpoint/2010/main" val="101910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tLang="en-US" dirty="0" smtClean="0"/>
              <a:t>An Example of Diffusion</a:t>
            </a:r>
          </a:p>
        </p:txBody>
      </p:sp>
      <p:pic>
        <p:nvPicPr>
          <p:cNvPr id="2" name="Picture 1" descr="12p301_f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 y="2362200"/>
            <a:ext cx="9144000" cy="3017520"/>
          </a:xfrm>
          <a:prstGeom prst="rect">
            <a:avLst/>
          </a:prstGeom>
        </p:spPr>
      </p:pic>
    </p:spTree>
    <p:extLst>
      <p:ext uri="{BB962C8B-B14F-4D97-AF65-F5344CB8AC3E}">
        <p14:creationId xmlns:p14="http://schemas.microsoft.com/office/powerpoint/2010/main" val="2248480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p:txBody>
          <a:bodyPr/>
          <a:lstStyle/>
          <a:p>
            <a:r>
              <a:rPr lang="en-US" altLang="en-US" dirty="0" smtClean="0"/>
              <a:t>Natural selection</a:t>
            </a:r>
          </a:p>
          <a:p>
            <a:pPr lvl="1"/>
            <a:r>
              <a:rPr lang="en-US" altLang="en-US" dirty="0" smtClean="0"/>
              <a:t>Darwin’s and Wallace’s theory of evolution</a:t>
            </a:r>
          </a:p>
          <a:p>
            <a:r>
              <a:rPr lang="en-US" altLang="en-US" dirty="0" smtClean="0"/>
              <a:t>Mutation: an inheritable change </a:t>
            </a:r>
            <a:r>
              <a:rPr lang="en-US" altLang="en-US" dirty="0"/>
              <a:t>in an organism’s genes</a:t>
            </a:r>
          </a:p>
          <a:p>
            <a:r>
              <a:rPr lang="en-US" altLang="en-US" dirty="0" smtClean="0"/>
              <a:t>Adaptations: </a:t>
            </a:r>
            <a:r>
              <a:rPr lang="en-US" dirty="0"/>
              <a:t>beneficial inheritable structural or behavioral traits</a:t>
            </a:r>
            <a:endParaRPr lang="en-US" altLang="en-US" dirty="0" smtClean="0"/>
          </a:p>
          <a:p>
            <a:r>
              <a:rPr lang="en-US" altLang="en-US" dirty="0"/>
              <a:t>Species: a group of actually (or potentially) </a:t>
            </a:r>
            <a:r>
              <a:rPr lang="en-US" altLang="en-US" dirty="0" smtClean="0"/>
              <a:t>interbreeding organisms</a:t>
            </a:r>
            <a:endParaRPr lang="en-US" altLang="en-US" dirty="0"/>
          </a:p>
        </p:txBody>
      </p:sp>
      <p:sp>
        <p:nvSpPr>
          <p:cNvPr id="200706" name="Rectangle 2"/>
          <p:cNvSpPr>
            <a:spLocks noGrp="1" noChangeArrowheads="1"/>
          </p:cNvSpPr>
          <p:nvPr>
            <p:ph type="title"/>
          </p:nvPr>
        </p:nvSpPr>
        <p:spPr/>
        <p:txBody>
          <a:bodyPr/>
          <a:lstStyle/>
          <a:p>
            <a:r>
              <a:rPr lang="en-US" dirty="0"/>
              <a:t>The Concept of Evolution </a:t>
            </a:r>
            <a:r>
              <a:rPr lang="en-US" dirty="0" smtClean="0"/>
              <a:t>Helps Explain </a:t>
            </a:r>
            <a:br>
              <a:rPr lang="en-US" dirty="0" smtClean="0"/>
            </a:br>
            <a:r>
              <a:rPr lang="en-US" dirty="0" smtClean="0"/>
              <a:t>the </a:t>
            </a:r>
            <a:r>
              <a:rPr lang="en-US" dirty="0"/>
              <a:t>Nature of </a:t>
            </a:r>
            <a:r>
              <a:rPr lang="en-US" dirty="0" smtClean="0"/>
              <a:t>Life in </a:t>
            </a:r>
            <a:r>
              <a:rPr lang="en-US" dirty="0"/>
              <a:t>the Ocean</a:t>
            </a:r>
          </a:p>
        </p:txBody>
      </p:sp>
    </p:spTree>
    <p:extLst>
      <p:ext uri="{BB962C8B-B14F-4D97-AF65-F5344CB8AC3E}">
        <p14:creationId xmlns:p14="http://schemas.microsoft.com/office/powerpoint/2010/main" val="143872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p302_f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228600"/>
            <a:ext cx="3792016" cy="5943600"/>
          </a:xfrm>
          <a:prstGeom prst="rect">
            <a:avLst/>
          </a:prstGeom>
        </p:spPr>
      </p:pic>
    </p:spTree>
    <p:extLst>
      <p:ext uri="{BB962C8B-B14F-4D97-AF65-F5344CB8AC3E}">
        <p14:creationId xmlns:p14="http://schemas.microsoft.com/office/powerpoint/2010/main" val="1564555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p:txBody>
          <a:bodyPr/>
          <a:lstStyle/>
          <a:p>
            <a:r>
              <a:rPr lang="en-US" altLang="en-US" dirty="0"/>
              <a:t>Convergent </a:t>
            </a:r>
            <a:r>
              <a:rPr lang="en-US" altLang="en-US" dirty="0" smtClean="0"/>
              <a:t>evolution</a:t>
            </a:r>
          </a:p>
          <a:p>
            <a:pPr lvl="1"/>
            <a:r>
              <a:rPr lang="en-US" altLang="en-US" dirty="0" smtClean="0"/>
              <a:t>Environmental </a:t>
            </a:r>
            <a:r>
              <a:rPr lang="en-US" altLang="en-US" dirty="0"/>
              <a:t>conditions lead to similar adaptations in otherwise much different </a:t>
            </a:r>
            <a:r>
              <a:rPr lang="en-US" altLang="en-US" dirty="0" smtClean="0"/>
              <a:t>species</a:t>
            </a:r>
            <a:endParaRPr lang="en-US" altLang="en-US" dirty="0"/>
          </a:p>
          <a:p>
            <a:pPr lvl="1"/>
            <a:r>
              <a:rPr lang="en-US" altLang="en-US" i="1" dirty="0"/>
              <a:t>The environment isn’t </a:t>
            </a:r>
            <a:r>
              <a:rPr lang="en-US" altLang="en-US" i="1" dirty="0" smtClean="0"/>
              <a:t>right for </a:t>
            </a:r>
            <a:r>
              <a:rPr lang="en-US" altLang="en-US" i="1" dirty="0"/>
              <a:t>the organisms; rather</a:t>
            </a:r>
            <a:r>
              <a:rPr lang="en-US" altLang="en-US" i="1" dirty="0" smtClean="0"/>
              <a:t>, the </a:t>
            </a:r>
            <a:r>
              <a:rPr lang="en-US" altLang="en-US" i="1" dirty="0"/>
              <a:t>organisms are right </a:t>
            </a:r>
            <a:r>
              <a:rPr lang="en-US" altLang="en-US" i="1" dirty="0" smtClean="0"/>
              <a:t>for the environment</a:t>
            </a:r>
            <a:endParaRPr lang="en-US" altLang="en-US" i="1" dirty="0"/>
          </a:p>
        </p:txBody>
      </p:sp>
      <p:sp>
        <p:nvSpPr>
          <p:cNvPr id="200706" name="Rectangle 2"/>
          <p:cNvSpPr>
            <a:spLocks noGrp="1" noChangeArrowheads="1"/>
          </p:cNvSpPr>
          <p:nvPr>
            <p:ph type="title"/>
          </p:nvPr>
        </p:nvSpPr>
        <p:spPr/>
        <p:txBody>
          <a:bodyPr/>
          <a:lstStyle/>
          <a:p>
            <a:r>
              <a:rPr lang="en-US" dirty="0"/>
              <a:t>The Concept of Evolution </a:t>
            </a:r>
            <a:r>
              <a:rPr lang="en-US" dirty="0" smtClean="0"/>
              <a:t>Helps Explain </a:t>
            </a:r>
            <a:br>
              <a:rPr lang="en-US" dirty="0" smtClean="0"/>
            </a:br>
            <a:r>
              <a:rPr lang="en-US" dirty="0" smtClean="0"/>
              <a:t>the </a:t>
            </a:r>
            <a:r>
              <a:rPr lang="en-US" dirty="0"/>
              <a:t>Nature of </a:t>
            </a:r>
            <a:r>
              <a:rPr lang="en-US" dirty="0" smtClean="0"/>
              <a:t>Life in </a:t>
            </a:r>
            <a:r>
              <a:rPr lang="en-US" dirty="0"/>
              <a:t>the </a:t>
            </a:r>
            <a:r>
              <a:rPr lang="en-US" dirty="0" smtClean="0"/>
              <a:t>Ocean (cont’d.)</a:t>
            </a:r>
            <a:endParaRPr lang="en-US" dirty="0"/>
          </a:p>
        </p:txBody>
      </p:sp>
    </p:spTree>
    <p:extLst>
      <p:ext uri="{BB962C8B-B14F-4D97-AF65-F5344CB8AC3E}">
        <p14:creationId xmlns:p14="http://schemas.microsoft.com/office/powerpoint/2010/main" val="2999967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p:txBody>
          <a:bodyPr/>
          <a:lstStyle/>
          <a:p>
            <a:r>
              <a:rPr lang="en-US" altLang="en-US" dirty="0" smtClean="0"/>
              <a:t>Natural system of classification</a:t>
            </a:r>
          </a:p>
          <a:p>
            <a:pPr lvl="1"/>
            <a:r>
              <a:rPr lang="en-US" altLang="en-US" dirty="0" smtClean="0"/>
              <a:t>Common natural origin</a:t>
            </a:r>
          </a:p>
          <a:p>
            <a:pPr lvl="1"/>
            <a:r>
              <a:rPr lang="en-US" altLang="en-US" dirty="0" smtClean="0"/>
              <a:t>Linnaeus: father of modern taxonomy</a:t>
            </a:r>
          </a:p>
          <a:p>
            <a:pPr lvl="2"/>
            <a:r>
              <a:rPr lang="en-US" altLang="en-US" dirty="0" smtClean="0"/>
              <a:t>Kingdoms and hierarchies</a:t>
            </a:r>
          </a:p>
        </p:txBody>
      </p:sp>
      <p:sp>
        <p:nvSpPr>
          <p:cNvPr id="7169" name="Title 1"/>
          <p:cNvSpPr>
            <a:spLocks noGrp="1"/>
          </p:cNvSpPr>
          <p:nvPr>
            <p:ph type="title"/>
          </p:nvPr>
        </p:nvSpPr>
        <p:spPr/>
        <p:txBody>
          <a:bodyPr/>
          <a:lstStyle/>
          <a:p>
            <a:r>
              <a:rPr lang="en-US" altLang="en-US" dirty="0" smtClean="0"/>
              <a:t>Oceanic Life Is Classified by </a:t>
            </a:r>
            <a:br>
              <a:rPr lang="en-US" altLang="en-US" dirty="0" smtClean="0"/>
            </a:br>
            <a:r>
              <a:rPr lang="en-US" altLang="en-US" dirty="0" smtClean="0"/>
              <a:t>Evolutionary Heritage</a:t>
            </a:r>
          </a:p>
        </p:txBody>
      </p:sp>
      <p:pic>
        <p:nvPicPr>
          <p:cNvPr id="1026" name="Picture 2" descr="http://beachchairscientist.com/wordpress/wp-content/uploads/2012/08/bivalves_bc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038600"/>
            <a:ext cx="3093779"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2.bp.blogspot.com/_x3ZyAgiQHhk/Rglx3sWAc1I/AAAAAAAAAIU/u9wuM5dGpM0/s400/Mollus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210" y="3810000"/>
            <a:ext cx="2435902" cy="14859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quid.tepapa.govt.nz/images/gallery/anatomy/article-08/common-squid-ryan-photographi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811793"/>
            <a:ext cx="2880105" cy="1862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332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p:txBody>
          <a:bodyPr/>
          <a:lstStyle/>
          <a:p>
            <a:r>
              <a:rPr lang="en-US" altLang="en-US" dirty="0"/>
              <a:t>Bacteria and </a:t>
            </a:r>
            <a:r>
              <a:rPr lang="en-US" altLang="en-US" dirty="0" smtClean="0"/>
              <a:t>Archaea</a:t>
            </a:r>
          </a:p>
          <a:p>
            <a:pPr lvl="1"/>
            <a:r>
              <a:rPr lang="en-US" altLang="en-US" dirty="0" smtClean="0"/>
              <a:t>Small</a:t>
            </a:r>
            <a:r>
              <a:rPr lang="en-US" altLang="en-US" dirty="0"/>
              <a:t>, single-celled organisms with no distinct compartments</a:t>
            </a:r>
          </a:p>
          <a:p>
            <a:r>
              <a:rPr lang="en-US" altLang="en-US" dirty="0" smtClean="0"/>
              <a:t>Eukarya </a:t>
            </a:r>
            <a:endParaRPr lang="en-US" altLang="en-US" dirty="0"/>
          </a:p>
          <a:p>
            <a:pPr lvl="1"/>
            <a:r>
              <a:rPr lang="en-US" altLang="en-US" dirty="0"/>
              <a:t>Usually multicellular with </a:t>
            </a:r>
            <a:r>
              <a:rPr lang="en-US" altLang="en-US" dirty="0" smtClean="0"/>
              <a:t>nuclei </a:t>
            </a:r>
            <a:r>
              <a:rPr lang="en-US" altLang="en-US" dirty="0"/>
              <a:t>and organelles</a:t>
            </a:r>
          </a:p>
          <a:p>
            <a:pPr lvl="1"/>
            <a:r>
              <a:rPr lang="en-US" altLang="en-US" dirty="0"/>
              <a:t>Animals, plants, fungi, </a:t>
            </a:r>
            <a:r>
              <a:rPr lang="en-US" altLang="en-US" dirty="0" smtClean="0"/>
              <a:t>and protists</a:t>
            </a:r>
            <a:endParaRPr lang="en-US" altLang="en-US" dirty="0"/>
          </a:p>
        </p:txBody>
      </p:sp>
      <p:sp>
        <p:nvSpPr>
          <p:cNvPr id="7169" name="Title 1"/>
          <p:cNvSpPr>
            <a:spLocks noGrp="1"/>
          </p:cNvSpPr>
          <p:nvPr>
            <p:ph type="title"/>
          </p:nvPr>
        </p:nvSpPr>
        <p:spPr/>
        <p:txBody>
          <a:bodyPr/>
          <a:lstStyle/>
          <a:p>
            <a:r>
              <a:rPr lang="en-US" altLang="en-US" dirty="0" smtClean="0"/>
              <a:t>Oceanic Life Is Classified by </a:t>
            </a:r>
            <a:br>
              <a:rPr lang="en-US" altLang="en-US" dirty="0" smtClean="0"/>
            </a:br>
            <a:r>
              <a:rPr lang="en-US" altLang="en-US" dirty="0" smtClean="0"/>
              <a:t>Evolutionary Heritage (cont’d.)</a:t>
            </a:r>
          </a:p>
        </p:txBody>
      </p:sp>
    </p:spTree>
    <p:extLst>
      <p:ext uri="{BB962C8B-B14F-4D97-AF65-F5344CB8AC3E}">
        <p14:creationId xmlns:p14="http://schemas.microsoft.com/office/powerpoint/2010/main" val="1549395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altLang="en-US" dirty="0" smtClean="0"/>
              <a:t>Three Domains of Life</a:t>
            </a:r>
          </a:p>
        </p:txBody>
      </p:sp>
      <p:pic>
        <p:nvPicPr>
          <p:cNvPr id="3" name="Picture 2" descr="12p290_f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32" y="1289304"/>
            <a:ext cx="7032536" cy="5035296"/>
          </a:xfrm>
          <a:prstGeom prst="rect">
            <a:avLst/>
          </a:prstGeom>
        </p:spPr>
      </p:pic>
    </p:spTree>
    <p:extLst>
      <p:ext uri="{BB962C8B-B14F-4D97-AF65-F5344CB8AC3E}">
        <p14:creationId xmlns:p14="http://schemas.microsoft.com/office/powerpoint/2010/main" val="281200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p291_f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52400"/>
            <a:ext cx="5734304" cy="6096000"/>
          </a:xfrm>
          <a:prstGeom prst="rect">
            <a:avLst/>
          </a:prstGeom>
        </p:spPr>
      </p:pic>
    </p:spTree>
    <p:extLst>
      <p:ext uri="{BB962C8B-B14F-4D97-AF65-F5344CB8AC3E}">
        <p14:creationId xmlns:p14="http://schemas.microsoft.com/office/powerpoint/2010/main" val="3619377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idx="1"/>
          </p:nvPr>
        </p:nvSpPr>
        <p:spPr/>
        <p:txBody>
          <a:bodyPr/>
          <a:lstStyle/>
          <a:p>
            <a:r>
              <a:rPr lang="en-US" altLang="en-US" dirty="0" smtClean="0"/>
              <a:t>The sun is t</a:t>
            </a:r>
            <a:r>
              <a:rPr lang="en-US" dirty="0" smtClean="0"/>
              <a:t>he </a:t>
            </a:r>
            <a:r>
              <a:rPr lang="en-US" dirty="0"/>
              <a:t>main source of energy for living things on Earth </a:t>
            </a:r>
            <a:endParaRPr lang="en-US" dirty="0" smtClean="0"/>
          </a:p>
          <a:p>
            <a:r>
              <a:rPr lang="en-US" altLang="en-US" dirty="0" smtClean="0"/>
              <a:t>Photosynthesis: the process used by most producers to convert the sun’s energy to food energy</a:t>
            </a:r>
          </a:p>
          <a:p>
            <a:r>
              <a:rPr lang="en-US" altLang="en-US" dirty="0" smtClean="0"/>
              <a:t>Chemosynthesis: the </a:t>
            </a:r>
            <a:r>
              <a:rPr lang="en-US" dirty="0"/>
              <a:t>biological conversion </a:t>
            </a:r>
            <a:r>
              <a:rPr lang="en-US" dirty="0" smtClean="0"/>
              <a:t>of simple </a:t>
            </a:r>
            <a:r>
              <a:rPr lang="en-US" dirty="0"/>
              <a:t>carbon </a:t>
            </a:r>
            <a:r>
              <a:rPr lang="en-US" dirty="0" smtClean="0"/>
              <a:t>molecules into </a:t>
            </a:r>
            <a:r>
              <a:rPr lang="en-US" dirty="0"/>
              <a:t>carbohydrate using the oxidation of inorganic </a:t>
            </a:r>
            <a:r>
              <a:rPr lang="en-US" dirty="0" smtClean="0"/>
              <a:t>molecules as an energy source</a:t>
            </a:r>
            <a:endParaRPr lang="en-US" altLang="en-US" dirty="0" smtClean="0"/>
          </a:p>
        </p:txBody>
      </p:sp>
      <p:sp>
        <p:nvSpPr>
          <p:cNvPr id="10241" name="Rectangle 2"/>
          <p:cNvSpPr>
            <a:spLocks noGrp="1" noChangeArrowheads="1"/>
          </p:cNvSpPr>
          <p:nvPr>
            <p:ph type="title"/>
          </p:nvPr>
        </p:nvSpPr>
        <p:spPr/>
        <p:txBody>
          <a:bodyPr>
            <a:noAutofit/>
          </a:bodyPr>
          <a:lstStyle/>
          <a:p>
            <a:r>
              <a:rPr lang="en-US" dirty="0"/>
              <a:t>The Flow of Energy Allows </a:t>
            </a:r>
            <a:r>
              <a:rPr lang="en-US" dirty="0" smtClean="0"/>
              <a:t>Living</a:t>
            </a:r>
            <a:r>
              <a:rPr lang="en-US" dirty="0"/>
              <a:t> </a:t>
            </a:r>
            <a:r>
              <a:rPr lang="en-US" dirty="0" smtClean="0"/>
              <a:t>Things </a:t>
            </a:r>
            <a:r>
              <a:rPr lang="en-US" dirty="0"/>
              <a:t>to Maintain </a:t>
            </a:r>
            <a:r>
              <a:rPr lang="en-US" dirty="0" smtClean="0"/>
              <a:t>Complex Organization</a:t>
            </a:r>
            <a:endParaRPr lang="en-US" altLang="en-US" dirty="0"/>
          </a:p>
        </p:txBody>
      </p:sp>
    </p:spTree>
    <p:extLst>
      <p:ext uri="{BB962C8B-B14F-4D97-AF65-F5344CB8AC3E}">
        <p14:creationId xmlns:p14="http://schemas.microsoft.com/office/powerpoint/2010/main" val="343789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2.1.3179"/>
  <p:tag name="PPTVERSION" val="15"/>
  <p:tag name="TPOS" val="2"/>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3054</TotalTime>
  <Words>1898</Words>
  <Application>Microsoft Office PowerPoint</Application>
  <PresentationFormat>On-screen Show (4:3)</PresentationFormat>
  <Paragraphs>161</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2_Office Theme</vt:lpstr>
      <vt:lpstr>Life in the Ocean</vt:lpstr>
      <vt:lpstr>Life on Earth Is Notable for Unity  and Its Diversity</vt:lpstr>
      <vt:lpstr>The Concept of Evolution Helps Explain  the Nature of Life in the Ocean</vt:lpstr>
      <vt:lpstr>The Concept of Evolution Helps Explain  the Nature of Life in the Ocean (cont’d.)</vt:lpstr>
      <vt:lpstr>Oceanic Life Is Classified by  Evolutionary Heritage</vt:lpstr>
      <vt:lpstr>Oceanic Life Is Classified by  Evolutionary Heritage (cont’d.)</vt:lpstr>
      <vt:lpstr>Three Domains of Life</vt:lpstr>
      <vt:lpstr>PowerPoint Presentation</vt:lpstr>
      <vt:lpstr>The Flow of Energy Allows Living Things to Maintain Complex Organization</vt:lpstr>
      <vt:lpstr>Photosynthesis</vt:lpstr>
      <vt:lpstr>Chemosynthesis</vt:lpstr>
      <vt:lpstr>PowerPoint Presentation</vt:lpstr>
      <vt:lpstr>Primary Producers Synthesize Organic Materials</vt:lpstr>
      <vt:lpstr>Primary Producers Synthesize Organic Materials (cont’d.)</vt:lpstr>
      <vt:lpstr>Primary Productivity in the Ocean</vt:lpstr>
      <vt:lpstr>Food Webs Disperse Energy through Communities</vt:lpstr>
      <vt:lpstr>Food Webs Disperse Energy through Communities (cont’d.)</vt:lpstr>
      <vt:lpstr>PowerPoint Presentation</vt:lpstr>
      <vt:lpstr>PowerPoint Presentation</vt:lpstr>
      <vt:lpstr>Environmental Factors Influence the Success of Marine Organisms</vt:lpstr>
      <vt:lpstr>Environmental Factors Influence the Success of Marine Organisms (cont’d.)</vt:lpstr>
      <vt:lpstr>PowerPoint Presentation</vt:lpstr>
      <vt:lpstr>Photosynthesis Depends on Light</vt:lpstr>
      <vt:lpstr>PowerPoint Presentation</vt:lpstr>
      <vt:lpstr>Temperature Influences Metabolic Rate</vt:lpstr>
      <vt:lpstr>PowerPoint Presentation</vt:lpstr>
      <vt:lpstr>Substances Move Through Cells by Diffusion, Osmosis, and Active Transport</vt:lpstr>
      <vt:lpstr>Diffusion, Osmosis, and Active Transport (cont’d.)</vt:lpstr>
      <vt:lpstr>An Example of Diffusion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in the Ocean</dc:title>
  <dc:creator>Francis, Laura</dc:creator>
  <cp:lastModifiedBy>RSD13 User</cp:lastModifiedBy>
  <cp:revision>226</cp:revision>
  <cp:lastPrinted>2015-08-31T12:59:00Z</cp:lastPrinted>
  <dcterms:created xsi:type="dcterms:W3CDTF">2013-03-14T03:49:19Z</dcterms:created>
  <dcterms:modified xsi:type="dcterms:W3CDTF">2015-08-31T13:00:00Z</dcterms:modified>
</cp:coreProperties>
</file>