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7" r:id="rId3"/>
    <p:sldId id="258" r:id="rId4"/>
    <p:sldId id="260" r:id="rId5"/>
    <p:sldId id="261" r:id="rId6"/>
    <p:sldId id="265" r:id="rId7"/>
    <p:sldId id="270" r:id="rId8"/>
    <p:sldId id="262" r:id="rId9"/>
    <p:sldId id="263" r:id="rId10"/>
    <p:sldId id="264" r:id="rId11"/>
    <p:sldId id="268" r:id="rId12"/>
    <p:sldId id="269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A7A7-7785-4741-B998-3AA017356874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99CE-5DAC-444A-B856-13CD1F1F0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B0DD9F-6AE1-455D-A608-23EEFA15E522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87CB57-F8CF-45B4-A126-AFBF455FA1FF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6F8B36-31B9-4202-A3D5-FC1AC9D3262C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B9AE977-D8AF-44C6-A7CA-99CB64C56CB6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095C0419-FA7C-42F1-A010-253AE6B1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Productivity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1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4F81BD"/>
                </a:solidFill>
              </a:rPr>
              <a:t>Nitrogen in Long Island Sound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Hypoxia: </a:t>
            </a:r>
          </a:p>
          <a:p>
            <a:pPr lvl="1"/>
            <a:r>
              <a:rPr lang="en-US" dirty="0" smtClean="0"/>
              <a:t>Oxygen levels are too low to support life</a:t>
            </a:r>
          </a:p>
          <a:p>
            <a:pPr lvl="1"/>
            <a:r>
              <a:rPr lang="en-US" dirty="0" smtClean="0"/>
              <a:t>Excess nitrogen stimulates growth of aquatic plants</a:t>
            </a:r>
            <a:r>
              <a:rPr lang="en-US" dirty="0" smtClean="0">
                <a:sym typeface="Wingdings" pitchFamily="2" charset="2"/>
              </a:rPr>
              <a:t> die consumed by oxygen-using bacteria</a:t>
            </a:r>
            <a:endParaRPr 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39909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8575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4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Hypoxia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hypoxi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6" b="800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Seasonal process</a:t>
            </a:r>
          </a:p>
          <a:p>
            <a:r>
              <a:rPr lang="en-US" dirty="0" smtClean="0"/>
              <a:t>Does not occur each year</a:t>
            </a:r>
          </a:p>
          <a:p>
            <a:r>
              <a:rPr lang="en-US" dirty="0" smtClean="0"/>
              <a:t>Influenced by temperature, nitrogen input, weather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3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Nitrogen enters the LIS watershed through: </a:t>
            </a:r>
          </a:p>
          <a:p>
            <a:r>
              <a:rPr lang="en-US" dirty="0" smtClean="0"/>
              <a:t>sewage- failing septic systems, CSO’s, wastewater treatment facilities</a:t>
            </a:r>
          </a:p>
          <a:p>
            <a:r>
              <a:rPr lang="en-US" dirty="0" smtClean="0"/>
              <a:t>Fertilizer- runoff</a:t>
            </a:r>
            <a:endParaRPr lang="en-US" dirty="0"/>
          </a:p>
        </p:txBody>
      </p:sp>
      <p:pic>
        <p:nvPicPr>
          <p:cNvPr id="11" name="Content Placeholder 10" descr="Unknown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0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093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LIS 2002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6" name="Content Placeholder 5" descr="wqaug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b="8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860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LIS 2012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7" name="Content Placeholder 6" descr="dissolved-oxygen-august-20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15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05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65213"/>
            <a:ext cx="7875588" cy="15255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Productivity varies greatly in different parts of the ocean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667000"/>
            <a:ext cx="7800975" cy="4038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Depends on: </a:t>
            </a:r>
          </a:p>
          <a:p>
            <a:pPr lvl="1" eaLnBrk="1" hangingPunct="1"/>
            <a:r>
              <a:rPr lang="en-US" sz="1800" dirty="0" smtClean="0"/>
              <a:t>Availability of nutrients</a:t>
            </a:r>
          </a:p>
          <a:p>
            <a:pPr lvl="1" eaLnBrk="1" hangingPunct="1"/>
            <a:r>
              <a:rPr lang="en-US" sz="1800" dirty="0" smtClean="0"/>
              <a:t>sunlight</a:t>
            </a:r>
          </a:p>
          <a:p>
            <a:pPr eaLnBrk="1" hangingPunct="1"/>
            <a:r>
              <a:rPr lang="en-US" sz="2000" dirty="0" smtClean="0"/>
              <a:t>In the tropics and subtropics sunlight is abundant, but has restricted upwelling of nutrients and results in lower productivity.</a:t>
            </a:r>
          </a:p>
          <a:p>
            <a:pPr lvl="2" eaLnBrk="1" hangingPunct="1"/>
            <a:r>
              <a:rPr lang="en-US" sz="2000" dirty="0" smtClean="0"/>
              <a:t>High productivity locally can occur in areas of coastal upwelling, in the tropical waters between the gyres and at coral reefs.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187700" y="150813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10-2</a:t>
            </a:r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9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10F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763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55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229600" cy="976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Upwelling of deep, nutrient-rich water supports large populations of phytoplankton and fish.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6276975" cy="3886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Peru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normally is an area of upwelling, supporting one of the world’s largest fisheries.</a:t>
            </a:r>
          </a:p>
          <a:p>
            <a:pPr eaLnBrk="1" hangingPunct="1"/>
            <a:r>
              <a:rPr lang="en-US" sz="2000" dirty="0" smtClean="0"/>
              <a:t>Every three to seven years warm surface waters in the Pacific displace the cold, nutrient-rich water on Peru’s shelf in a phenomenon called El Nino.</a:t>
            </a:r>
          </a:p>
          <a:p>
            <a:pPr eaLnBrk="1" hangingPunct="1"/>
            <a:r>
              <a:rPr lang="en-US" sz="2000" dirty="0" smtClean="0"/>
              <a:t>El Nino results in a major change in fauna on the shelf and a great reduction in fishes. </a:t>
            </a:r>
          </a:p>
          <a:p>
            <a:pPr lvl="2" eaLnBrk="1" hangingPunct="1"/>
            <a:r>
              <a:rPr lang="en-US" sz="2000" dirty="0" smtClean="0"/>
              <a:t>This can lead to mass starvation of organisms dependent upon the fish as their major food source.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87700" y="150813"/>
            <a:ext cx="78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10-4</a:t>
            </a:r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114800" y="152400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Biological Productivity of Upwelling Water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46599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ino_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7010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7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Toxins in Marine Organisms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Bioaccumulation: </a:t>
            </a:r>
          </a:p>
          <a:p>
            <a:pPr lvl="1"/>
            <a:r>
              <a:rPr lang="en-US" dirty="0" smtClean="0"/>
              <a:t> refers to the accumulation of chemicals in an organism</a:t>
            </a:r>
          </a:p>
          <a:p>
            <a:pPr lvl="1"/>
            <a:endParaRPr lang="en-US" dirty="0" smtClean="0"/>
          </a:p>
        </p:txBody>
      </p:sp>
      <p:pic>
        <p:nvPicPr>
          <p:cNvPr id="30724" name="Picture 2" descr="http://www.ec.gc.ca/mercure-mercury/D721AC1F-4446-4E44-A13E-3845A7FAF7D7/i-f-bom-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44497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06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Sources of Pollutants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Mercury</a:t>
            </a:r>
          </a:p>
          <a:p>
            <a:r>
              <a:rPr lang="en-US" dirty="0" smtClean="0"/>
              <a:t>Hatting industry in </a:t>
            </a:r>
            <a:r>
              <a:rPr lang="en-US" dirty="0" smtClean="0"/>
              <a:t>CT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Mad Hatter’s disease</a:t>
            </a:r>
          </a:p>
          <a:p>
            <a:r>
              <a:rPr lang="en-US" dirty="0" smtClean="0"/>
              <a:t>Power plants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Polychlorinated </a:t>
            </a:r>
            <a:r>
              <a:rPr lang="en-US" dirty="0" smtClean="0"/>
              <a:t>biphenyls </a:t>
            </a:r>
            <a:r>
              <a:rPr lang="en-US" b="1" dirty="0" smtClean="0"/>
              <a:t>(</a:t>
            </a:r>
            <a:r>
              <a:rPr lang="en-US" dirty="0" smtClean="0"/>
              <a:t>PCB’s)</a:t>
            </a:r>
          </a:p>
          <a:p>
            <a:r>
              <a:rPr lang="en-US" dirty="0" smtClean="0"/>
              <a:t>Coolant used in manufacturing electrical components</a:t>
            </a:r>
          </a:p>
          <a:p>
            <a:r>
              <a:rPr lang="en-US" dirty="0" smtClean="0"/>
              <a:t>Persistent organic pollutant</a:t>
            </a:r>
          </a:p>
          <a:p>
            <a:r>
              <a:rPr lang="en-US" dirty="0" smtClean="0"/>
              <a:t>Endocrine disruptor</a:t>
            </a:r>
            <a:endParaRPr lang="en-US" dirty="0"/>
          </a:p>
        </p:txBody>
      </p:sp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9" y="3886200"/>
            <a:ext cx="3443011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Algae blooms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Eutrophication: </a:t>
            </a:r>
          </a:p>
          <a:p>
            <a:pPr lvl="1"/>
            <a:r>
              <a:rPr lang="en-US" dirty="0" smtClean="0"/>
              <a:t>Addition of artificial substances fertilizer/sewage (nitrogen, phosphorous) to an aquatic ecosystem</a:t>
            </a:r>
          </a:p>
          <a:p>
            <a:pPr lvl="1"/>
            <a:r>
              <a:rPr lang="en-US" dirty="0" smtClean="0"/>
              <a:t>Causes algae blooms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4210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429000"/>
            <a:ext cx="3994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40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oxygen </a:t>
            </a:r>
          </a:p>
          <a:p>
            <a:r>
              <a:rPr lang="en-US" dirty="0" smtClean="0"/>
              <a:t>Aquatic organisms die, water changes color, health problems</a:t>
            </a:r>
          </a:p>
          <a:p>
            <a:endParaRPr lang="en-US" dirty="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41719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134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1560</TotalTime>
  <Words>306</Words>
  <Application>Microsoft Office PowerPoint</Application>
  <PresentationFormat>On-screen Show (4:3)</PresentationFormat>
  <Paragraphs>49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Marine Productivity</vt:lpstr>
      <vt:lpstr>Productivity varies greatly in different parts of the ocean</vt:lpstr>
      <vt:lpstr>PowerPoint Presentation</vt:lpstr>
      <vt:lpstr>Upwelling of deep, nutrient-rich water supports large populations of phytoplankton and fish.</vt:lpstr>
      <vt:lpstr>PowerPoint Presentation</vt:lpstr>
      <vt:lpstr>Toxins in Marine Organisms</vt:lpstr>
      <vt:lpstr>Sources of Pollutants</vt:lpstr>
      <vt:lpstr>Algae blooms</vt:lpstr>
      <vt:lpstr>PowerPoint Presentation</vt:lpstr>
      <vt:lpstr>Nitrogen in Long Island Sound</vt:lpstr>
      <vt:lpstr>Hypoxia</vt:lpstr>
      <vt:lpstr>Sources</vt:lpstr>
      <vt:lpstr>LIS 2002</vt:lpstr>
      <vt:lpstr>LIS 2012</vt:lpstr>
    </vt:vector>
  </TitlesOfParts>
  <Company>Regional School District 13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varies greatly in different parts of the ocean</dc:title>
  <dc:creator>RSD13 User</dc:creator>
  <cp:lastModifiedBy>RSD13 User</cp:lastModifiedBy>
  <cp:revision>9</cp:revision>
  <dcterms:created xsi:type="dcterms:W3CDTF">2013-09-10T23:51:40Z</dcterms:created>
  <dcterms:modified xsi:type="dcterms:W3CDTF">2014-09-12T18:07:23Z</dcterms:modified>
</cp:coreProperties>
</file>